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6" r:id="rId2"/>
    <p:sldId id="258" r:id="rId3"/>
    <p:sldId id="257" r:id="rId4"/>
    <p:sldId id="259" r:id="rId5"/>
    <p:sldId id="261" r:id="rId6"/>
    <p:sldId id="262" r:id="rId7"/>
    <p:sldId id="263" r:id="rId8"/>
    <p:sldId id="274" r:id="rId9"/>
    <p:sldId id="275" r:id="rId10"/>
    <p:sldId id="325" r:id="rId11"/>
    <p:sldId id="326" r:id="rId12"/>
    <p:sldId id="327" r:id="rId13"/>
    <p:sldId id="328" r:id="rId14"/>
    <p:sldId id="276" r:id="rId15"/>
    <p:sldId id="277" r:id="rId16"/>
    <p:sldId id="264" r:id="rId17"/>
    <p:sldId id="265" r:id="rId18"/>
    <p:sldId id="266" r:id="rId19"/>
    <p:sldId id="267" r:id="rId20"/>
    <p:sldId id="268" r:id="rId21"/>
    <p:sldId id="269" r:id="rId22"/>
    <p:sldId id="270" r:id="rId23"/>
    <p:sldId id="271" r:id="rId24"/>
    <p:sldId id="272" r:id="rId25"/>
    <p:sldId id="273" r:id="rId26"/>
    <p:sldId id="279" r:id="rId27"/>
    <p:sldId id="278" r:id="rId28"/>
    <p:sldId id="280" r:id="rId29"/>
    <p:sldId id="281" r:id="rId30"/>
    <p:sldId id="282" r:id="rId31"/>
    <p:sldId id="283" r:id="rId32"/>
    <p:sldId id="284" r:id="rId33"/>
    <p:sldId id="285" r:id="rId34"/>
    <p:sldId id="286" r:id="rId35"/>
    <p:sldId id="287" r:id="rId36"/>
    <p:sldId id="288" r:id="rId37"/>
    <p:sldId id="291" r:id="rId38"/>
    <p:sldId id="295" r:id="rId39"/>
    <p:sldId id="296" r:id="rId40"/>
    <p:sldId id="292" r:id="rId41"/>
    <p:sldId id="293" r:id="rId42"/>
    <p:sldId id="289" r:id="rId43"/>
    <p:sldId id="294"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290" r:id="rId59"/>
    <p:sldId id="312" r:id="rId60"/>
    <p:sldId id="311"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c:name>
    <c:fmtId val="5"/>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US" sz="1600" b="1"/>
              <a:t>Genderwise Profit</a:t>
            </a:r>
          </a:p>
        </c:rich>
      </c:tx>
      <c:layout>
        <c:manualLayout>
          <c:xMode val="edge"/>
          <c:yMode val="edge"/>
          <c:x val="0.32047222222222221"/>
          <c:y val="8.6942257217847763E-2"/>
        </c:manualLayout>
      </c:layout>
      <c:overlay val="0"/>
      <c:spPr>
        <a:solidFill>
          <a:schemeClr val="accent1">
            <a:lumMod val="20000"/>
            <a:lumOff val="80000"/>
          </a:schemeClr>
        </a:solid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Chart'!$B$2</c:f>
              <c:strCache>
                <c:ptCount val="1"/>
                <c:pt idx="0">
                  <c:v>Total</c:v>
                </c:pt>
              </c:strCache>
            </c:strRef>
          </c:tx>
          <c:explosion val="7"/>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&amp; Chart'!$A$3:$A$5</c:f>
              <c:strCache>
                <c:ptCount val="2"/>
                <c:pt idx="0">
                  <c:v>Female</c:v>
                </c:pt>
                <c:pt idx="1">
                  <c:v>Male</c:v>
                </c:pt>
              </c:strCache>
            </c:strRef>
          </c:cat>
          <c:val>
            <c:numRef>
              <c:f>'Pivot Table &amp; Chart'!$B$3:$B$5</c:f>
              <c:numCache>
                <c:formatCode>General</c:formatCode>
                <c:ptCount val="2"/>
                <c:pt idx="0">
                  <c:v>19814817.742588565</c:v>
                </c:pt>
                <c:pt idx="1">
                  <c:v>18264687.543866005</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IN"/>
              <a:t>Forecast</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Sheet2!$A$4</c:f>
              <c:strCache>
                <c:ptCount val="1"/>
                <c:pt idx="0">
                  <c:v>Cost</c:v>
                </c:pt>
              </c:strCache>
            </c:strRef>
          </c:tx>
          <c:spPr>
            <a:solidFill>
              <a:schemeClr val="accent1"/>
            </a:solidFill>
            <a:ln>
              <a:noFill/>
            </a:ln>
            <a:effectLst/>
          </c:spPr>
          <c:invertIfNegative val="0"/>
          <c:dLbls>
            <c:delete val="1"/>
          </c:dLbls>
          <c:val>
            <c:numRef>
              <c:f>Sheet2!$A$5:$A$9</c:f>
              <c:numCache>
                <c:formatCode>General</c:formatCode>
                <c:ptCount val="5"/>
                <c:pt idx="0">
                  <c:v>72190</c:v>
                </c:pt>
                <c:pt idx="1">
                  <c:v>57917</c:v>
                </c:pt>
                <c:pt idx="2">
                  <c:v>88110</c:v>
                </c:pt>
                <c:pt idx="3">
                  <c:v>124500</c:v>
                </c:pt>
                <c:pt idx="4">
                  <c:v>94300</c:v>
                </c:pt>
              </c:numCache>
            </c:numRef>
          </c:val>
        </c:ser>
        <c:dLbls>
          <c:dLblPos val="ctr"/>
          <c:showLegendKey val="0"/>
          <c:showVal val="1"/>
          <c:showCatName val="0"/>
          <c:showSerName val="0"/>
          <c:showPercent val="0"/>
          <c:showBubbleSize val="0"/>
        </c:dLbls>
        <c:gapWidth val="269"/>
        <c:overlap val="-27"/>
        <c:axId val="301736736"/>
        <c:axId val="301739872"/>
      </c:barChart>
      <c:lineChart>
        <c:grouping val="standard"/>
        <c:varyColors val="0"/>
        <c:ser>
          <c:idx val="1"/>
          <c:order val="1"/>
          <c:tx>
            <c:strRef>
              <c:f>Sheet2!$B$4</c:f>
              <c:strCache>
                <c:ptCount val="1"/>
                <c:pt idx="0">
                  <c:v>Profit</c:v>
                </c:pt>
              </c:strCache>
            </c:strRef>
          </c:tx>
          <c:spPr>
            <a:ln w="38100" cap="rnd">
              <a:solidFill>
                <a:schemeClr val="accent2"/>
              </a:solidFill>
              <a:round/>
            </a:ln>
            <a:effectLst/>
          </c:spPr>
          <c:marker>
            <c:symbol val="none"/>
          </c:marker>
          <c:dLbls>
            <c:dLbl>
              <c:idx val="0"/>
              <c:layout>
                <c:manualLayout>
                  <c:x val="-8.9645888013998282E-2"/>
                  <c:y val="-0.12500000000000008"/>
                </c:manualLayout>
              </c:layout>
              <c:dLblPos val="r"/>
              <c:showLegendKey val="0"/>
              <c:showVal val="1"/>
              <c:showCatName val="0"/>
              <c:showSerName val="0"/>
              <c:showPercent val="0"/>
              <c:showBubbleSize val="0"/>
              <c:extLst>
                <c:ext xmlns:c15="http://schemas.microsoft.com/office/drawing/2012/chart" uri="{CE6537A1-D6FC-4f65-9D91-7224C49458BB}"/>
              </c:extLst>
            </c:dLbl>
            <c:dLbl>
              <c:idx val="1"/>
              <c:layout>
                <c:manualLayout>
                  <c:x val="-9.1041776027996554E-2"/>
                  <c:y val="-0.1111111111111112"/>
                </c:manualLayout>
              </c:layout>
              <c:dLblPos val="r"/>
              <c:showLegendKey val="0"/>
              <c:showVal val="1"/>
              <c:showCatName val="0"/>
              <c:showSerName val="0"/>
              <c:showPercent val="0"/>
              <c:showBubbleSize val="0"/>
              <c:extLst>
                <c:ext xmlns:c15="http://schemas.microsoft.com/office/drawing/2012/chart" uri="{CE6537A1-D6FC-4f65-9D91-7224C49458BB}"/>
              </c:extLst>
            </c:dLbl>
            <c:dLbl>
              <c:idx val="2"/>
              <c:layout>
                <c:manualLayout>
                  <c:x val="-9.5201443569553901E-2"/>
                  <c:y val="-0.1388888888888889"/>
                </c:manualLayout>
              </c:layout>
              <c:dLblPos val="r"/>
              <c:showLegendKey val="0"/>
              <c:showVal val="1"/>
              <c:showCatName val="0"/>
              <c:showSerName val="0"/>
              <c:showPercent val="0"/>
              <c:showBubbleSize val="0"/>
              <c:extLst>
                <c:ext xmlns:c15="http://schemas.microsoft.com/office/drawing/2012/chart" uri="{CE6537A1-D6FC-4f65-9D91-7224C49458BB}"/>
              </c:extLst>
            </c:dLbl>
            <c:dLbl>
              <c:idx val="3"/>
              <c:layout>
                <c:manualLayout>
                  <c:x val="-7.9916666666666775E-2"/>
                  <c:y val="-0.13888888888888892"/>
                </c:manualLayout>
              </c:layout>
              <c:dLblPos val="r"/>
              <c:showLegendKey val="0"/>
              <c:showVal val="1"/>
              <c:showCatName val="0"/>
              <c:showSerName val="0"/>
              <c:showPercent val="0"/>
              <c:showBubbleSize val="0"/>
              <c:extLst>
                <c:ext xmlns:c15="http://schemas.microsoft.com/office/drawing/2012/chart" uri="{CE6537A1-D6FC-4f65-9D91-7224C49458BB}"/>
              </c:extLst>
            </c:dLbl>
            <c:dLbl>
              <c:idx val="4"/>
              <c:layout>
                <c:manualLayout>
                  <c:x val="-4.5008311461067367E-2"/>
                  <c:y val="-0.1388888888888889"/>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Sheet2!$B$5:$B$9</c:f>
              <c:numCache>
                <c:formatCode>General</c:formatCode>
                <c:ptCount val="5"/>
                <c:pt idx="0">
                  <c:v>60243.998800000045</c:v>
                </c:pt>
                <c:pt idx="1">
                  <c:v>48332.894840000066</c:v>
                </c:pt>
                <c:pt idx="2">
                  <c:v>73529.55720000001</c:v>
                </c:pt>
                <c:pt idx="3">
                  <c:v>103897.73999999993</c:v>
                </c:pt>
                <c:pt idx="4">
                  <c:v>78695.235999999903</c:v>
                </c:pt>
              </c:numCache>
            </c:numRef>
          </c:val>
          <c:smooth val="0"/>
        </c:ser>
        <c:dLbls>
          <c:dLblPos val="ctr"/>
          <c:showLegendKey val="0"/>
          <c:showVal val="1"/>
          <c:showCatName val="0"/>
          <c:showSerName val="0"/>
          <c:showPercent val="0"/>
          <c:showBubbleSize val="0"/>
        </c:dLbls>
        <c:marker val="1"/>
        <c:smooth val="0"/>
        <c:axId val="301736736"/>
        <c:axId val="301739872"/>
      </c:lineChart>
      <c:catAx>
        <c:axId val="3017367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301739872"/>
        <c:crosses val="autoZero"/>
        <c:auto val="1"/>
        <c:lblAlgn val="ctr"/>
        <c:lblOffset val="100"/>
        <c:noMultiLvlLbl val="0"/>
      </c:catAx>
      <c:valAx>
        <c:axId val="30173987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367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Chart!PivotTable7</c:name>
    <c:fmtId val="18"/>
  </c:pivotSource>
  <c:chart>
    <c:title>
      <c:tx>
        <c:rich>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r>
              <a:rPr lang="en-IN"/>
              <a:t>Customer's Job Category</a:t>
            </a:r>
          </a:p>
        </c:rich>
      </c:tx>
      <c:layout>
        <c:manualLayout>
          <c:xMode val="edge"/>
          <c:yMode val="edge"/>
          <c:x val="0.26139566929133856"/>
          <c:y val="2.675707203266258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87576552930883"/>
          <c:y val="0.16712962962962963"/>
          <c:w val="0.83256867891513564"/>
          <c:h val="0.52881197142023917"/>
        </c:manualLayout>
      </c:layout>
      <c:barChart>
        <c:barDir val="col"/>
        <c:grouping val="clustered"/>
        <c:varyColors val="0"/>
        <c:ser>
          <c:idx val="0"/>
          <c:order val="0"/>
          <c:tx>
            <c:strRef>
              <c:f>'Pivot Table &amp; Chart'!$B$49</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0"/>
            <c:invertIfNegative val="0"/>
            <c:bubble3D val="0"/>
            <c:spPr>
              <a:noFill/>
              <a:ln w="9525" cap="flat" cmpd="sng" algn="ctr">
                <a:solidFill>
                  <a:schemeClr val="accent1"/>
                </a:solidFill>
                <a:miter lim="800000"/>
              </a:ln>
              <a:effectLst>
                <a:glow rad="63500">
                  <a:schemeClr val="accent1">
                    <a:satMod val="175000"/>
                    <a:alpha val="25000"/>
                  </a:schemeClr>
                </a:glow>
              </a:effectLst>
            </c:spPr>
          </c:dPt>
          <c:dPt>
            <c:idx val="2"/>
            <c:invertIfNegative val="0"/>
            <c:bubble3D val="0"/>
            <c:spPr>
              <a:noFill/>
              <a:ln w="9525" cap="flat" cmpd="sng" algn="ctr">
                <a:solidFill>
                  <a:schemeClr val="accent1"/>
                </a:solidFill>
                <a:miter lim="800000"/>
              </a:ln>
              <a:effectLst>
                <a:glow rad="63500">
                  <a:schemeClr val="accent1">
                    <a:satMod val="175000"/>
                    <a:alpha val="25000"/>
                  </a:schemeClr>
                </a:glow>
              </a:effectLst>
            </c:spPr>
          </c:dPt>
          <c:dPt>
            <c:idx val="3"/>
            <c:invertIfNegative val="0"/>
            <c:bubble3D val="0"/>
            <c:spPr>
              <a:noFill/>
              <a:ln w="9525" cap="flat" cmpd="sng" algn="ctr">
                <a:solidFill>
                  <a:schemeClr val="accent1"/>
                </a:solidFill>
                <a:miter lim="800000"/>
              </a:ln>
              <a:effectLst>
                <a:glow rad="63500">
                  <a:schemeClr val="accent1">
                    <a:satMod val="175000"/>
                    <a:alpha val="25000"/>
                  </a:schemeClr>
                </a:glow>
              </a:effectLst>
            </c:spPr>
          </c:dPt>
          <c:dLbls>
            <c:dLbl>
              <c:idx val="0"/>
              <c:layout>
                <c:manualLayout>
                  <c:x val="1.9921390506782918E-3"/>
                  <c:y val="-4.01712092914253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1.5937112405426373E-2"/>
                  <c:y val="-1.4607712469609201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3"/>
              <c:layout>
                <c:manualLayout>
                  <c:x val="1.1952834304069751E-2"/>
                  <c:y val="3.6519281174023002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'Pivot Table &amp; Chart'!$A$50:$A$59</c:f>
              <c:strCache>
                <c:ptCount val="9"/>
                <c:pt idx="0">
                  <c:v>Argiculture</c:v>
                </c:pt>
                <c:pt idx="1">
                  <c:v>Entertainment</c:v>
                </c:pt>
                <c:pt idx="2">
                  <c:v>Financial Services</c:v>
                </c:pt>
                <c:pt idx="3">
                  <c:v>Health</c:v>
                </c:pt>
                <c:pt idx="4">
                  <c:v>IT</c:v>
                </c:pt>
                <c:pt idx="5">
                  <c:v>Manufacturing</c:v>
                </c:pt>
                <c:pt idx="6">
                  <c:v>Property</c:v>
                </c:pt>
                <c:pt idx="7">
                  <c:v>Retail</c:v>
                </c:pt>
                <c:pt idx="8">
                  <c:v>Telecommunications</c:v>
                </c:pt>
              </c:strCache>
            </c:strRef>
          </c:cat>
          <c:val>
            <c:numRef>
              <c:f>'Pivot Table &amp; Chart'!$B$50:$B$59</c:f>
              <c:numCache>
                <c:formatCode>General</c:formatCode>
                <c:ptCount val="9"/>
                <c:pt idx="0">
                  <c:v>2309849.8099316643</c:v>
                </c:pt>
                <c:pt idx="1">
                  <c:v>1872132.8833579679</c:v>
                </c:pt>
                <c:pt idx="2">
                  <c:v>8117679.3586448971</c:v>
                </c:pt>
                <c:pt idx="3">
                  <c:v>6970001.6116239224</c:v>
                </c:pt>
                <c:pt idx="4">
                  <c:v>2735291.4974209433</c:v>
                </c:pt>
                <c:pt idx="5">
                  <c:v>8566399.908930935</c:v>
                </c:pt>
                <c:pt idx="6">
                  <c:v>2684534.3638738482</c:v>
                </c:pt>
                <c:pt idx="7">
                  <c:v>3836617.3703975012</c:v>
                </c:pt>
                <c:pt idx="8">
                  <c:v>986998.4822728798</c:v>
                </c:pt>
              </c:numCache>
            </c:numRef>
          </c:val>
        </c:ser>
        <c:dLbls>
          <c:dLblPos val="outEnd"/>
          <c:showLegendKey val="0"/>
          <c:showVal val="1"/>
          <c:showCatName val="0"/>
          <c:showSerName val="0"/>
          <c:showPercent val="0"/>
          <c:showBubbleSize val="0"/>
        </c:dLbls>
        <c:gapWidth val="315"/>
        <c:overlap val="-40"/>
        <c:axId val="315217128"/>
        <c:axId val="315220656"/>
      </c:barChart>
      <c:catAx>
        <c:axId val="3152171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15220656"/>
        <c:crosses val="autoZero"/>
        <c:auto val="1"/>
        <c:lblAlgn val="ctr"/>
        <c:lblOffset val="100"/>
        <c:noMultiLvlLbl val="0"/>
      </c:catAx>
      <c:valAx>
        <c:axId val="315220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15217128"/>
        <c:crosses val="autoZero"/>
        <c:crossBetween val="between"/>
      </c:valAx>
      <c:spPr>
        <a:noFill/>
        <a:ln>
          <a:noFill/>
        </a:ln>
        <a:effectLst/>
      </c:spPr>
    </c:plotArea>
    <c:plotVisOnly val="1"/>
    <c:dispBlanksAs val="gap"/>
    <c:showDLblsOverMax val="0"/>
  </c:chart>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Chart!PivotTable3</c:name>
    <c:fmtId val="4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Agewise Profit</a:t>
            </a:r>
          </a:p>
        </c:rich>
      </c:tx>
      <c:layout>
        <c:manualLayout>
          <c:xMode val="edge"/>
          <c:yMode val="edge"/>
          <c:x val="0.3687777777777777"/>
          <c:y val="1.286818314377369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294510061242345"/>
          <c:y val="0.17073855351414408"/>
          <c:w val="0.68656846019247586"/>
          <c:h val="0.72750218722659654"/>
        </c:manualLayout>
      </c:layout>
      <c:barChart>
        <c:barDir val="bar"/>
        <c:grouping val="clustered"/>
        <c:varyColors val="0"/>
        <c:ser>
          <c:idx val="0"/>
          <c:order val="0"/>
          <c:tx>
            <c:strRef>
              <c:f>'Pivot Table &amp; Chart'!$B$14</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 &amp; Chart'!$A$15:$A$20</c:f>
              <c:strCache>
                <c:ptCount val="5"/>
                <c:pt idx="0">
                  <c:v>21-30</c:v>
                </c:pt>
                <c:pt idx="1">
                  <c:v>31-40</c:v>
                </c:pt>
                <c:pt idx="2">
                  <c:v>41-50</c:v>
                </c:pt>
                <c:pt idx="3">
                  <c:v>51-60</c:v>
                </c:pt>
                <c:pt idx="4">
                  <c:v>61-70</c:v>
                </c:pt>
              </c:strCache>
            </c:strRef>
          </c:cat>
          <c:val>
            <c:numRef>
              <c:f>'Pivot Table &amp; Chart'!$B$15:$B$20</c:f>
              <c:numCache>
                <c:formatCode>General</c:formatCode>
                <c:ptCount val="5"/>
                <c:pt idx="0">
                  <c:v>5696421.7606117763</c:v>
                </c:pt>
                <c:pt idx="1">
                  <c:v>6353642.8641611096</c:v>
                </c:pt>
                <c:pt idx="2">
                  <c:v>14049384.241332805</c:v>
                </c:pt>
                <c:pt idx="3">
                  <c:v>6208235.4783113282</c:v>
                </c:pt>
                <c:pt idx="4">
                  <c:v>5720026.6228048904</c:v>
                </c:pt>
              </c:numCache>
            </c:numRef>
          </c:val>
        </c:ser>
        <c:dLbls>
          <c:dLblPos val="inEnd"/>
          <c:showLegendKey val="0"/>
          <c:showVal val="1"/>
          <c:showCatName val="0"/>
          <c:showSerName val="0"/>
          <c:showPercent val="0"/>
          <c:showBubbleSize val="0"/>
        </c:dLbls>
        <c:gapWidth val="65"/>
        <c:axId val="315221048"/>
        <c:axId val="315218696"/>
      </c:barChart>
      <c:catAx>
        <c:axId val="31522104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315218696"/>
        <c:crosses val="autoZero"/>
        <c:auto val="1"/>
        <c:lblAlgn val="ctr"/>
        <c:lblOffset val="100"/>
        <c:noMultiLvlLbl val="0"/>
      </c:catAx>
      <c:valAx>
        <c:axId val="31521869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1522104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Chart!PivotTable4</c:name>
    <c:fmtId val="46"/>
  </c:pivotSource>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Brand wise Profit</a:t>
            </a:r>
          </a:p>
        </c:rich>
      </c:tx>
      <c:layout>
        <c:manualLayout>
          <c:xMode val="edge"/>
          <c:yMode val="edge"/>
          <c:x val="0.28151198664062721"/>
          <c:y val="2.9823955529399458E-2"/>
        </c:manualLayout>
      </c:layout>
      <c:overlay val="0"/>
      <c:spPr>
        <a:solidFill>
          <a:schemeClr val="bg1"/>
        </a:solid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08828594631432"/>
          <c:y val="0.19435104492956384"/>
          <c:w val="0.81949606251211071"/>
          <c:h val="0.63802204478719859"/>
        </c:manualLayout>
      </c:layout>
      <c:barChart>
        <c:barDir val="col"/>
        <c:grouping val="clustered"/>
        <c:varyColors val="0"/>
        <c:ser>
          <c:idx val="0"/>
          <c:order val="0"/>
          <c:tx>
            <c:strRef>
              <c:f>'Pivot Table &amp; Chart'!$B$24</c:f>
              <c:strCache>
                <c:ptCount val="1"/>
                <c:pt idx="0">
                  <c:v>Total</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 Table &amp; Chart'!$A$25:$A$31</c:f>
              <c:strCache>
                <c:ptCount val="6"/>
                <c:pt idx="0">
                  <c:v>Giant Bicycles</c:v>
                </c:pt>
                <c:pt idx="1">
                  <c:v>Norco Bicycles</c:v>
                </c:pt>
                <c:pt idx="2">
                  <c:v>OHM Cycles</c:v>
                </c:pt>
                <c:pt idx="3">
                  <c:v>Solex</c:v>
                </c:pt>
                <c:pt idx="4">
                  <c:v>Trek Bicycles</c:v>
                </c:pt>
                <c:pt idx="5">
                  <c:v>WeareA2B</c:v>
                </c:pt>
              </c:strCache>
            </c:strRef>
          </c:cat>
          <c:val>
            <c:numRef>
              <c:f>'Pivot Table &amp; Chart'!$B$25:$B$31</c:f>
              <c:numCache>
                <c:formatCode>General</c:formatCode>
                <c:ptCount val="6"/>
                <c:pt idx="0">
                  <c:v>10822005.295142349</c:v>
                </c:pt>
                <c:pt idx="1">
                  <c:v>5689220.4597078161</c:v>
                </c:pt>
                <c:pt idx="2">
                  <c:v>4888612.7518096892</c:v>
                </c:pt>
                <c:pt idx="3">
                  <c:v>7039312.5240160162</c:v>
                </c:pt>
                <c:pt idx="4">
                  <c:v>5153243.1251131957</c:v>
                </c:pt>
                <c:pt idx="5">
                  <c:v>4487111.1306654876</c:v>
                </c:pt>
              </c:numCache>
            </c:numRef>
          </c:val>
        </c:ser>
        <c:dLbls>
          <c:dLblPos val="outEnd"/>
          <c:showLegendKey val="0"/>
          <c:showVal val="1"/>
          <c:showCatName val="0"/>
          <c:showSerName val="0"/>
          <c:showPercent val="0"/>
          <c:showBubbleSize val="0"/>
        </c:dLbls>
        <c:gapWidth val="100"/>
        <c:overlap val="-24"/>
        <c:axId val="315220264"/>
        <c:axId val="315217520"/>
      </c:barChart>
      <c:catAx>
        <c:axId val="315220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7520"/>
        <c:crosses val="autoZero"/>
        <c:auto val="1"/>
        <c:lblAlgn val="ctr"/>
        <c:lblOffset val="100"/>
        <c:noMultiLvlLbl val="0"/>
      </c:catAx>
      <c:valAx>
        <c:axId val="3152175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20264"/>
        <c:crosses val="autoZero"/>
        <c:crossBetween val="between"/>
      </c:valAx>
      <c:spPr>
        <a:noFill/>
        <a:ln>
          <a:noFill/>
        </a:ln>
        <a:effectLst/>
      </c:spPr>
    </c:plotArea>
    <c:plotVisOnly val="1"/>
    <c:dispBlanksAs val="gap"/>
    <c:showDLblsOverMax val="0"/>
  </c:chart>
  <c:spPr>
    <a:gradFill flip="none"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tileRect/>
    </a:gradFill>
    <a:ln w="9525" cap="flat" cmpd="sng" algn="ctr">
      <a:solidFill>
        <a:schemeClr val="accent6">
          <a:shade val="95000"/>
          <a:satMod val="104999"/>
        </a:schemeClr>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c:name>
    <c:fmtId val="24"/>
  </c:pivotSource>
  <c:chart>
    <c:title>
      <c:tx>
        <c:rich>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r>
              <a:rPr lang="en-US" b="1"/>
              <a:t>Genderwise Profit</a:t>
            </a:r>
          </a:p>
        </c:rich>
      </c:tx>
      <c:layout>
        <c:manualLayout>
          <c:xMode val="edge"/>
          <c:yMode val="edge"/>
          <c:x val="0.32047222222222221"/>
          <c:y val="8.6942257217847763E-2"/>
        </c:manualLayout>
      </c:layout>
      <c:overlay val="0"/>
      <c:spPr>
        <a:solidFill>
          <a:schemeClr val="accent1">
            <a:lumMod val="20000"/>
            <a:lumOff val="80000"/>
          </a:schemeClr>
        </a:solidFill>
        <a:ln>
          <a:noFill/>
        </a:ln>
        <a:effectLst/>
      </c:spPr>
      <c:txPr>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Chart'!$B$2</c:f>
              <c:strCache>
                <c:ptCount val="1"/>
                <c:pt idx="0">
                  <c:v>Total</c:v>
                </c:pt>
              </c:strCache>
            </c:strRef>
          </c:tx>
          <c:explosion val="7"/>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&amp; Chart'!$A$3:$A$5</c:f>
              <c:strCache>
                <c:ptCount val="2"/>
                <c:pt idx="0">
                  <c:v>Female</c:v>
                </c:pt>
                <c:pt idx="1">
                  <c:v>Male</c:v>
                </c:pt>
              </c:strCache>
            </c:strRef>
          </c:cat>
          <c:val>
            <c:numRef>
              <c:f>'Pivot Table &amp; Chart'!$B$3:$B$5</c:f>
              <c:numCache>
                <c:formatCode>General</c:formatCode>
                <c:ptCount val="2"/>
                <c:pt idx="0">
                  <c:v>19814817.742588565</c:v>
                </c:pt>
                <c:pt idx="1">
                  <c:v>18264687.543866005</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Chart!PivotTable6</c:name>
    <c:fmtId val="12"/>
  </c:pivotSource>
  <c:chart>
    <c:title>
      <c:tx>
        <c:rich>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r>
              <a:rPr lang="en-IN" b="1">
                <a:solidFill>
                  <a:schemeClr val="accent2">
                    <a:lumMod val="75000"/>
                  </a:schemeClr>
                </a:solidFill>
              </a:rPr>
              <a:t>Product</a:t>
            </a:r>
            <a:r>
              <a:rPr lang="en-IN" b="1" baseline="0">
                <a:solidFill>
                  <a:schemeClr val="accent2">
                    <a:lumMod val="75000"/>
                  </a:schemeClr>
                </a:solidFill>
              </a:rPr>
              <a:t> Calss</a:t>
            </a:r>
            <a:endParaRPr lang="en-IN" b="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09776902887141"/>
          <c:y val="0.16610892388451443"/>
          <c:w val="0.79162445319335084"/>
          <c:h val="0.72750218722659654"/>
        </c:manualLayout>
      </c:layout>
      <c:barChart>
        <c:barDir val="bar"/>
        <c:grouping val="clustered"/>
        <c:varyColors val="0"/>
        <c:ser>
          <c:idx val="0"/>
          <c:order val="0"/>
          <c:tx>
            <c:strRef>
              <c:f>'Pivot Table &amp; Chart'!$B$42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Chart'!$A$43:$A$46</c:f>
              <c:strCache>
                <c:ptCount val="3"/>
                <c:pt idx="0">
                  <c:v>High</c:v>
                </c:pt>
                <c:pt idx="1">
                  <c:v>Low</c:v>
                </c:pt>
                <c:pt idx="2">
                  <c:v>Medium</c:v>
                </c:pt>
              </c:strCache>
            </c:strRef>
          </c:cat>
          <c:val>
            <c:numRef>
              <c:f>'Pivot Table &amp; Chart'!$B$43:$B$46</c:f>
              <c:numCache>
                <c:formatCode>General</c:formatCode>
                <c:ptCount val="3"/>
                <c:pt idx="0">
                  <c:v>11278955.935244575</c:v>
                </c:pt>
                <c:pt idx="1">
                  <c:v>3896916.330183994</c:v>
                </c:pt>
                <c:pt idx="2">
                  <c:v>22903633.021025997</c:v>
                </c:pt>
              </c:numCache>
            </c:numRef>
          </c:val>
        </c:ser>
        <c:dLbls>
          <c:dLblPos val="inEnd"/>
          <c:showLegendKey val="0"/>
          <c:showVal val="1"/>
          <c:showCatName val="0"/>
          <c:showSerName val="0"/>
          <c:showPercent val="0"/>
          <c:showBubbleSize val="0"/>
        </c:dLbls>
        <c:gapWidth val="182"/>
        <c:axId val="315214776"/>
        <c:axId val="315215168"/>
      </c:barChart>
      <c:catAx>
        <c:axId val="3152147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5215168"/>
        <c:crosses val="autoZero"/>
        <c:auto val="1"/>
        <c:lblAlgn val="ctr"/>
        <c:lblOffset val="100"/>
        <c:noMultiLvlLbl val="0"/>
      </c:catAx>
      <c:valAx>
        <c:axId val="315215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521477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accent6">
          <a:lumMod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Chart!PivotTable2</c:name>
    <c:fmtId val="30"/>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Mode</a:t>
            </a:r>
            <a:r>
              <a:rPr lang="en-US" baseline="0"/>
              <a:t> Of Purchse</a:t>
            </a:r>
            <a:endParaRPr lang="en-US"/>
          </a:p>
        </c:rich>
      </c:tx>
      <c:layout>
        <c:manualLayout>
          <c:xMode val="edge"/>
          <c:yMode val="edge"/>
          <c:x val="0.32864461124234134"/>
          <c:y val="4.0020191371814069E-2"/>
        </c:manualLayout>
      </c:layout>
      <c:overlay val="0"/>
      <c:spPr>
        <a:solidFill>
          <a:schemeClr val="accent6">
            <a:lumMod val="20000"/>
            <a:lumOff val="80000"/>
          </a:schemeClr>
        </a:solid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pivotFmt>
      <c:pivotFmt>
        <c:idx val="1"/>
        <c:spPr>
          <a:solidFill>
            <a:srgbClr val="0070C0"/>
          </a:solidFill>
          <a:ln>
            <a:noFill/>
          </a:ln>
          <a:effectLst/>
        </c:spPr>
      </c:pivotFmt>
      <c:pivotFmt>
        <c:idx val="2"/>
        <c:spPr>
          <a:solidFill>
            <a:schemeClr val="accent6"/>
          </a:solidFill>
          <a:ln>
            <a:noFill/>
          </a:ln>
          <a:effectLst/>
        </c:spPr>
        <c:marker>
          <c:symbol val="none"/>
        </c:marker>
      </c:pivotFmt>
      <c:pivotFmt>
        <c:idx val="3"/>
        <c:spPr>
          <a:solidFill>
            <a:srgbClr val="0070C0"/>
          </a:solidFill>
          <a:ln>
            <a:noFill/>
          </a:ln>
          <a:effectLst/>
        </c:spPr>
      </c:pivotFmt>
      <c:pivotFmt>
        <c:idx val="4"/>
        <c:spPr>
          <a:solidFill>
            <a:schemeClr val="accent6"/>
          </a:solidFill>
          <a:ln>
            <a:noFill/>
          </a:ln>
          <a:effectLst/>
        </c:spPr>
        <c:marker>
          <c:symbol val="none"/>
        </c:marker>
      </c:pivotFmt>
      <c:pivotFmt>
        <c:idx val="5"/>
        <c:spPr>
          <a:solidFill>
            <a:srgbClr val="0070C0"/>
          </a:solidFill>
          <a:ln>
            <a:noFill/>
          </a:ln>
          <a:effectLst/>
        </c:spPr>
      </c:pivotFmt>
    </c:pivotFmts>
    <c:plotArea>
      <c:layout>
        <c:manualLayout>
          <c:layoutTarget val="inner"/>
          <c:xMode val="edge"/>
          <c:yMode val="edge"/>
          <c:x val="0.18072898779077845"/>
          <c:y val="0.23541261700444455"/>
          <c:w val="0.64093982429417484"/>
          <c:h val="0.518076948462732"/>
        </c:manualLayout>
      </c:layout>
      <c:barChart>
        <c:barDir val="col"/>
        <c:grouping val="clustered"/>
        <c:varyColors val="0"/>
        <c:ser>
          <c:idx val="0"/>
          <c:order val="0"/>
          <c:tx>
            <c:strRef>
              <c:f>'Pivot Table &amp; Chart'!$B$8</c:f>
              <c:strCache>
                <c:ptCount val="1"/>
                <c:pt idx="0">
                  <c:v>Total</c:v>
                </c:pt>
              </c:strCache>
            </c:strRef>
          </c:tx>
          <c:spPr>
            <a:solidFill>
              <a:schemeClr val="accent6"/>
            </a:solidFill>
            <a:ln>
              <a:noFill/>
            </a:ln>
            <a:effectLst/>
          </c:spPr>
          <c:invertIfNegative val="0"/>
          <c:dPt>
            <c:idx val="1"/>
            <c:invertIfNegative val="0"/>
            <c:bubble3D val="0"/>
            <c:spPr>
              <a:solidFill>
                <a:srgbClr val="0070C0"/>
              </a:solidFill>
              <a:ln>
                <a:noFill/>
              </a:ln>
              <a:effectLst/>
            </c:spPr>
          </c:dPt>
          <c:cat>
            <c:strRef>
              <c:f>'Pivot Table &amp; Chart'!$A$9:$A$11</c:f>
              <c:strCache>
                <c:ptCount val="2"/>
                <c:pt idx="0">
                  <c:v>Offline</c:v>
                </c:pt>
                <c:pt idx="1">
                  <c:v>Online</c:v>
                </c:pt>
              </c:strCache>
            </c:strRef>
          </c:cat>
          <c:val>
            <c:numRef>
              <c:f>'Pivot Table &amp; Chart'!$B$9:$B$11</c:f>
              <c:numCache>
                <c:formatCode>General</c:formatCode>
                <c:ptCount val="2"/>
                <c:pt idx="0">
                  <c:v>20913988.603858799</c:v>
                </c:pt>
                <c:pt idx="1">
                  <c:v>17165516.682595789</c:v>
                </c:pt>
              </c:numCache>
            </c:numRef>
          </c:val>
        </c:ser>
        <c:dLbls>
          <c:showLegendKey val="0"/>
          <c:showVal val="0"/>
          <c:showCatName val="0"/>
          <c:showSerName val="0"/>
          <c:showPercent val="0"/>
          <c:showBubbleSize val="0"/>
        </c:dLbls>
        <c:gapWidth val="219"/>
        <c:overlap val="-27"/>
        <c:axId val="315219480"/>
        <c:axId val="315218304"/>
      </c:barChart>
      <c:catAx>
        <c:axId val="315219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8304"/>
        <c:crosses val="autoZero"/>
        <c:auto val="1"/>
        <c:lblAlgn val="ctr"/>
        <c:lblOffset val="100"/>
        <c:noMultiLvlLbl val="0"/>
      </c:catAx>
      <c:valAx>
        <c:axId val="31521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94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2"/>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Chart!PivotTable5</c:name>
    <c:fmtId val="25"/>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a:t>Product Type</a:t>
            </a:r>
          </a:p>
        </c:rich>
      </c:tx>
      <c:layout>
        <c:manualLayout>
          <c:xMode val="edge"/>
          <c:yMode val="edge"/>
          <c:x val="0.25989719320119842"/>
          <c:y val="2.690697957434349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&amp; Chart'!$B$34</c:f>
              <c:strCache>
                <c:ptCount val="1"/>
                <c:pt idx="0">
                  <c:v>Total</c:v>
                </c:pt>
              </c:strCache>
            </c:strRef>
          </c:tx>
          <c:spPr>
            <a:solidFill>
              <a:schemeClr val="accent1"/>
            </a:solidFill>
            <a:ln w="19050">
              <a:solidFill>
                <a:schemeClr val="lt1"/>
              </a:solidFill>
            </a:ln>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Chart'!$A$35:$A$39</c:f>
              <c:strCache>
                <c:ptCount val="4"/>
                <c:pt idx="0">
                  <c:v>Mountain</c:v>
                </c:pt>
                <c:pt idx="1">
                  <c:v>Road</c:v>
                </c:pt>
                <c:pt idx="2">
                  <c:v>Standard</c:v>
                </c:pt>
                <c:pt idx="3">
                  <c:v>Touring</c:v>
                </c:pt>
              </c:strCache>
            </c:strRef>
          </c:cat>
          <c:val>
            <c:numRef>
              <c:f>'Pivot Table &amp; Chart'!$B$35:$B$39</c:f>
              <c:numCache>
                <c:formatCode>General</c:formatCode>
                <c:ptCount val="4"/>
                <c:pt idx="0">
                  <c:v>779357.93658561562</c:v>
                </c:pt>
                <c:pt idx="1">
                  <c:v>9293959.2568795644</c:v>
                </c:pt>
                <c:pt idx="2">
                  <c:v>25987995.790606678</c:v>
                </c:pt>
                <c:pt idx="3">
                  <c:v>2018192.3023826953</c:v>
                </c:pt>
              </c:numCache>
            </c:numRef>
          </c:val>
        </c:ser>
        <c:dLbls>
          <c:dLblPos val="outEnd"/>
          <c:showLegendKey val="0"/>
          <c:showVal val="1"/>
          <c:showCatName val="0"/>
          <c:showSerName val="0"/>
          <c:showPercent val="0"/>
          <c:showBubbleSize val="0"/>
        </c:dLbls>
        <c:gapWidth val="150"/>
        <c:axId val="315221440"/>
        <c:axId val="315215952"/>
      </c:barChart>
      <c:catAx>
        <c:axId val="315221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5952"/>
        <c:crosses val="autoZero"/>
        <c:auto val="1"/>
        <c:lblAlgn val="ctr"/>
        <c:lblOffset val="100"/>
        <c:noMultiLvlLbl val="0"/>
      </c:catAx>
      <c:valAx>
        <c:axId val="31521595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21440"/>
        <c:crosses val="autoZero"/>
        <c:crossBetween val="between"/>
      </c:valAx>
      <c:spPr>
        <a:noFill/>
        <a:ln>
          <a:noFill/>
        </a:ln>
        <a:effectLst/>
      </c:spPr>
    </c:plotArea>
    <c:plotVisOnly val="1"/>
    <c:dispBlanksAs val="gap"/>
    <c:showDLblsOverMax val="0"/>
  </c:chart>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Chart!PivotTable11</c:name>
    <c:fmtId val="4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Customer's Owns Car</a:t>
            </a:r>
          </a:p>
        </c:rich>
      </c:tx>
      <c:layout>
        <c:manualLayout>
          <c:xMode val="edge"/>
          <c:yMode val="edge"/>
          <c:x val="0.21278277006231933"/>
          <c:y val="3.733922724705154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Chart'!$B$69</c:f>
              <c:strCache>
                <c:ptCount val="1"/>
                <c:pt idx="0">
                  <c:v>Total</c:v>
                </c:pt>
              </c:strCache>
            </c:strRef>
          </c:tx>
          <c:dPt>
            <c:idx val="0"/>
            <c:bubble3D val="0"/>
            <c:explosion val="15"/>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 &amp; Chart'!$A$70:$A$72</c:f>
              <c:strCache>
                <c:ptCount val="2"/>
                <c:pt idx="0">
                  <c:v>No</c:v>
                </c:pt>
                <c:pt idx="1">
                  <c:v>Yes</c:v>
                </c:pt>
              </c:strCache>
            </c:strRef>
          </c:cat>
          <c:val>
            <c:numRef>
              <c:f>'Pivot Table &amp; Chart'!$B$70:$B$72</c:f>
              <c:numCache>
                <c:formatCode>General</c:formatCode>
                <c:ptCount val="2"/>
                <c:pt idx="0">
                  <c:v>513</c:v>
                </c:pt>
                <c:pt idx="1">
                  <c:v>487</c:v>
                </c:pt>
              </c:numCache>
            </c:numRef>
          </c:val>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Chart!PivotTable8</c:name>
    <c:fmtId val="34"/>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a:t>Wealth Segment</a:t>
            </a:r>
          </a:p>
        </c:rich>
      </c:tx>
      <c:layout>
        <c:manualLayout>
          <c:xMode val="edge"/>
          <c:yMode val="edge"/>
          <c:x val="0.26752221789723618"/>
          <c:y val="2.667694534271997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2"/>
          </a:solidFill>
          <a:ln>
            <a:noFill/>
          </a:ln>
          <a:effectLst/>
        </c:spPr>
      </c:pivotFmt>
      <c:pivotFmt>
        <c:idx val="4"/>
        <c:spPr>
          <a:solidFill>
            <a:schemeClr val="accent1"/>
          </a:solidFill>
          <a:ln>
            <a:noFill/>
          </a:ln>
          <a:effectLst/>
        </c:spPr>
      </c:pivotFmt>
      <c:pivotFmt>
        <c:idx val="5"/>
        <c:spPr>
          <a:solidFill>
            <a:schemeClr val="accent2"/>
          </a:solidFill>
          <a:ln>
            <a:noFill/>
          </a:ln>
          <a:effectLst/>
        </c:spPr>
      </c:pivotFmt>
      <c:pivotFmt>
        <c:idx val="6"/>
        <c:spPr>
          <a:solidFill>
            <a:schemeClr val="accent1"/>
          </a:solidFill>
          <a:ln>
            <a:noFill/>
          </a:ln>
          <a:effectLst/>
        </c:spPr>
      </c:pivotFmt>
      <c:pivotFmt>
        <c:idx val="7"/>
        <c:spPr>
          <a:solidFill>
            <a:schemeClr val="accent2"/>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965561363773033"/>
          <c:y val="0.18273707559763183"/>
          <c:w val="0.76195127161464848"/>
          <c:h val="0.74176716908247065"/>
        </c:manualLayout>
      </c:layout>
      <c:barChart>
        <c:barDir val="col"/>
        <c:grouping val="clustered"/>
        <c:varyColors val="0"/>
        <c:ser>
          <c:idx val="0"/>
          <c:order val="0"/>
          <c:tx>
            <c:strRef>
              <c:f>'Pivot Table &amp; Chart'!$B$62</c:f>
              <c:strCache>
                <c:ptCount val="1"/>
                <c:pt idx="0">
                  <c:v>Sum of Cost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Chart'!$B$63:$B$66</c:f>
              <c:numCache>
                <c:formatCode>General</c:formatCode>
                <c:ptCount val="3"/>
                <c:pt idx="0">
                  <c:v>11216066.122800007</c:v>
                </c:pt>
                <c:pt idx="1">
                  <c:v>11527754.403400006</c:v>
                </c:pt>
                <c:pt idx="2">
                  <c:v>22886608.087199986</c:v>
                </c:pt>
              </c:numCache>
            </c:numRef>
          </c:val>
        </c:ser>
        <c:ser>
          <c:idx val="1"/>
          <c:order val="1"/>
          <c:tx>
            <c:strRef>
              <c:f>'Pivot Table &amp; Chart'!$C$62</c:f>
              <c:strCache>
                <c:ptCount val="1"/>
                <c:pt idx="0">
                  <c:v>Sum of Profit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Chart'!$C$63:$C$66</c:f>
              <c:numCache>
                <c:formatCode>General</c:formatCode>
                <c:ptCount val="3"/>
                <c:pt idx="0">
                  <c:v>9360031.5007990506</c:v>
                </c:pt>
                <c:pt idx="1">
                  <c:v>9620141.6047253702</c:v>
                </c:pt>
                <c:pt idx="2">
                  <c:v>19099332.180930164</c:v>
                </c:pt>
              </c:numCache>
            </c:numRef>
          </c:val>
        </c:ser>
        <c:dLbls>
          <c:dLblPos val="inEnd"/>
          <c:showLegendKey val="0"/>
          <c:showVal val="1"/>
          <c:showCatName val="0"/>
          <c:showSerName val="0"/>
          <c:showPercent val="0"/>
          <c:showBubbleSize val="0"/>
        </c:dLbls>
        <c:gapWidth val="219"/>
        <c:overlap val="-27"/>
        <c:axId val="315919432"/>
        <c:axId val="315921392"/>
      </c:barChart>
      <c:catAx>
        <c:axId val="315919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921392"/>
        <c:crosses val="autoZero"/>
        <c:auto val="1"/>
        <c:lblAlgn val="ctr"/>
        <c:lblOffset val="100"/>
        <c:noMultiLvlLbl val="0"/>
      </c:catAx>
      <c:valAx>
        <c:axId val="315921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919432"/>
        <c:crosses val="autoZero"/>
        <c:crossBetween val="between"/>
      </c:valAx>
      <c:spPr>
        <a:noFill/>
        <a:ln>
          <a:noFill/>
        </a:ln>
        <a:effectLst/>
      </c:spPr>
    </c:plotArea>
    <c:legend>
      <c:legendPos val="r"/>
      <c:layout>
        <c:manualLayout>
          <c:xMode val="edge"/>
          <c:yMode val="edge"/>
          <c:x val="0.80683753521528856"/>
          <c:y val="1.8038446309496681E-2"/>
          <c:w val="0.14711198507022344"/>
          <c:h val="0.148881162390121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Chart!PivotTable2</c:name>
    <c:fmtId val="6"/>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US" sz="1600" b="1"/>
              <a:t>Mode</a:t>
            </a:r>
            <a:r>
              <a:rPr lang="en-US" sz="1600" b="1" baseline="0"/>
              <a:t> Of Purchse</a:t>
            </a:r>
            <a:endParaRPr lang="en-US" sz="1600" b="1"/>
          </a:p>
        </c:rich>
      </c:tx>
      <c:layout>
        <c:manualLayout>
          <c:xMode val="edge"/>
          <c:yMode val="edge"/>
          <c:x val="0.32864461124234134"/>
          <c:y val="4.0020191371814069E-2"/>
        </c:manualLayout>
      </c:layout>
      <c:overlay val="0"/>
      <c:spPr>
        <a:solidFill>
          <a:schemeClr val="accent6">
            <a:lumMod val="20000"/>
            <a:lumOff val="80000"/>
          </a:schemeClr>
        </a:solid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pivotFmt>
      <c:pivotFmt>
        <c:idx val="1"/>
        <c:spPr>
          <a:solidFill>
            <a:srgbClr val="0070C0"/>
          </a:solidFill>
          <a:ln>
            <a:noFill/>
          </a:ln>
          <a:effectLst/>
        </c:spPr>
      </c:pivotFmt>
      <c:pivotFmt>
        <c:idx val="2"/>
        <c:spPr>
          <a:solidFill>
            <a:schemeClr val="accent6"/>
          </a:solidFill>
          <a:ln>
            <a:noFill/>
          </a:ln>
          <a:effectLst/>
        </c:spPr>
        <c:marker>
          <c:symbol val="none"/>
        </c:marker>
      </c:pivotFmt>
      <c:pivotFmt>
        <c:idx val="3"/>
        <c:spPr>
          <a:solidFill>
            <a:srgbClr val="0070C0"/>
          </a:solidFill>
          <a:ln>
            <a:noFill/>
          </a:ln>
          <a:effectLst/>
        </c:spPr>
      </c:pivotFmt>
      <c:pivotFmt>
        <c:idx val="4"/>
        <c:spPr>
          <a:solidFill>
            <a:schemeClr val="accent6"/>
          </a:solidFill>
          <a:ln>
            <a:noFill/>
          </a:ln>
          <a:effectLst/>
        </c:spPr>
        <c:marker>
          <c:symbol val="none"/>
        </c:marker>
      </c:pivotFmt>
      <c:pivotFmt>
        <c:idx val="5"/>
        <c:spPr>
          <a:solidFill>
            <a:srgbClr val="0070C0"/>
          </a:solidFill>
          <a:ln>
            <a:noFill/>
          </a:ln>
          <a:effectLst/>
        </c:spPr>
      </c:pivotFmt>
    </c:pivotFmts>
    <c:plotArea>
      <c:layout>
        <c:manualLayout>
          <c:layoutTarget val="inner"/>
          <c:xMode val="edge"/>
          <c:yMode val="edge"/>
          <c:x val="0.18072898779077845"/>
          <c:y val="0.23541261700444455"/>
          <c:w val="0.64093982429417484"/>
          <c:h val="0.518076948462732"/>
        </c:manualLayout>
      </c:layout>
      <c:barChart>
        <c:barDir val="col"/>
        <c:grouping val="clustered"/>
        <c:varyColors val="0"/>
        <c:ser>
          <c:idx val="0"/>
          <c:order val="0"/>
          <c:tx>
            <c:strRef>
              <c:f>'Pivot Table &amp; Chart'!$B$8</c:f>
              <c:strCache>
                <c:ptCount val="1"/>
                <c:pt idx="0">
                  <c:v>Total</c:v>
                </c:pt>
              </c:strCache>
            </c:strRef>
          </c:tx>
          <c:spPr>
            <a:solidFill>
              <a:schemeClr val="accent6"/>
            </a:solidFill>
            <a:ln>
              <a:noFill/>
            </a:ln>
            <a:effectLst/>
          </c:spPr>
          <c:invertIfNegative val="0"/>
          <c:dPt>
            <c:idx val="1"/>
            <c:invertIfNegative val="0"/>
            <c:bubble3D val="0"/>
            <c:spPr>
              <a:solidFill>
                <a:srgbClr val="0070C0"/>
              </a:solidFill>
              <a:ln>
                <a:noFill/>
              </a:ln>
              <a:effectLst/>
            </c:spPr>
          </c:dPt>
          <c:cat>
            <c:strRef>
              <c:f>'Pivot Table &amp; Chart'!$A$9:$A$11</c:f>
              <c:strCache>
                <c:ptCount val="2"/>
                <c:pt idx="0">
                  <c:v>Offline</c:v>
                </c:pt>
                <c:pt idx="1">
                  <c:v>Online</c:v>
                </c:pt>
              </c:strCache>
            </c:strRef>
          </c:cat>
          <c:val>
            <c:numRef>
              <c:f>'Pivot Table &amp; Chart'!$B$9:$B$11</c:f>
              <c:numCache>
                <c:formatCode>General</c:formatCode>
                <c:ptCount val="2"/>
                <c:pt idx="0">
                  <c:v>20913988.603858799</c:v>
                </c:pt>
                <c:pt idx="1">
                  <c:v>17165516.682595789</c:v>
                </c:pt>
              </c:numCache>
            </c:numRef>
          </c:val>
        </c:ser>
        <c:dLbls>
          <c:showLegendKey val="0"/>
          <c:showVal val="0"/>
          <c:showCatName val="0"/>
          <c:showSerName val="0"/>
          <c:showPercent val="0"/>
          <c:showBubbleSize val="0"/>
        </c:dLbls>
        <c:gapWidth val="219"/>
        <c:overlap val="-27"/>
        <c:axId val="302358336"/>
        <c:axId val="302430424"/>
      </c:barChart>
      <c:catAx>
        <c:axId val="30235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crossAx val="302430424"/>
        <c:crosses val="autoZero"/>
        <c:auto val="1"/>
        <c:lblAlgn val="ctr"/>
        <c:lblOffset val="100"/>
        <c:noMultiLvlLbl val="0"/>
      </c:catAx>
      <c:valAx>
        <c:axId val="302430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crossAx val="302358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2"/>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Chart!PivotTable3</c:name>
    <c:fmtId val="18"/>
  </c:pivotSource>
  <c:chart>
    <c:title>
      <c:tx>
        <c:rich>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r>
              <a:rPr lang="en-IN" sz="2000"/>
              <a:t>Agewise Profit</a:t>
            </a:r>
          </a:p>
        </c:rich>
      </c:tx>
      <c:layout>
        <c:manualLayout>
          <c:xMode val="edge"/>
          <c:yMode val="edge"/>
          <c:x val="0.3687777777777777"/>
          <c:y val="1.2868183143773698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294510061242345"/>
          <c:y val="0.17073855351414408"/>
          <c:w val="0.68656846019247586"/>
          <c:h val="0.72750218722659654"/>
        </c:manualLayout>
      </c:layout>
      <c:barChart>
        <c:barDir val="bar"/>
        <c:grouping val="clustered"/>
        <c:varyColors val="0"/>
        <c:ser>
          <c:idx val="0"/>
          <c:order val="0"/>
          <c:tx>
            <c:strRef>
              <c:f>'Pivot Table &amp; Chart'!$B$14</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 &amp; Chart'!$A$15:$A$20</c:f>
              <c:strCache>
                <c:ptCount val="5"/>
                <c:pt idx="0">
                  <c:v>21-30</c:v>
                </c:pt>
                <c:pt idx="1">
                  <c:v>31-40</c:v>
                </c:pt>
                <c:pt idx="2">
                  <c:v>41-50</c:v>
                </c:pt>
                <c:pt idx="3">
                  <c:v>51-60</c:v>
                </c:pt>
                <c:pt idx="4">
                  <c:v>61-70</c:v>
                </c:pt>
              </c:strCache>
            </c:strRef>
          </c:cat>
          <c:val>
            <c:numRef>
              <c:f>'Pivot Table &amp; Chart'!$B$15:$B$20</c:f>
              <c:numCache>
                <c:formatCode>General</c:formatCode>
                <c:ptCount val="5"/>
                <c:pt idx="0">
                  <c:v>5696421.7606117763</c:v>
                </c:pt>
                <c:pt idx="1">
                  <c:v>6353642.8641611096</c:v>
                </c:pt>
                <c:pt idx="2">
                  <c:v>14049384.241332805</c:v>
                </c:pt>
                <c:pt idx="3">
                  <c:v>6208235.4783113282</c:v>
                </c:pt>
                <c:pt idx="4">
                  <c:v>5720026.6228048904</c:v>
                </c:pt>
              </c:numCache>
            </c:numRef>
          </c:val>
        </c:ser>
        <c:dLbls>
          <c:dLblPos val="inEnd"/>
          <c:showLegendKey val="0"/>
          <c:showVal val="1"/>
          <c:showCatName val="0"/>
          <c:showSerName val="0"/>
          <c:showPercent val="0"/>
          <c:showBubbleSize val="0"/>
        </c:dLbls>
        <c:gapWidth val="65"/>
        <c:axId val="302507176"/>
        <c:axId val="302305208"/>
      </c:barChart>
      <c:catAx>
        <c:axId val="30250717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302305208"/>
        <c:crosses val="autoZero"/>
        <c:auto val="1"/>
        <c:lblAlgn val="ctr"/>
        <c:lblOffset val="100"/>
        <c:noMultiLvlLbl val="0"/>
      </c:catAx>
      <c:valAx>
        <c:axId val="30230520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crossAx val="3025071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Chart!PivotTable4</c:name>
    <c:fmtId val="5"/>
  </c:pivotSource>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Calibri" panose="020F0502020204030204" pitchFamily="34" charset="0"/>
                <a:ea typeface="+mn-ea"/>
                <a:cs typeface="Calibri" panose="020F0502020204030204" pitchFamily="34" charset="0"/>
              </a:defRPr>
            </a:pPr>
            <a:r>
              <a:rPr lang="en-US" b="1">
                <a:latin typeface="Calibri" panose="020F0502020204030204" pitchFamily="34" charset="0"/>
                <a:cs typeface="Calibri" panose="020F0502020204030204" pitchFamily="34" charset="0"/>
              </a:rPr>
              <a:t>Brand wise Profit</a:t>
            </a:r>
          </a:p>
        </c:rich>
      </c:tx>
      <c:layout>
        <c:manualLayout>
          <c:xMode val="edge"/>
          <c:yMode val="edge"/>
          <c:x val="0.28151198664062721"/>
          <c:y val="2.9823955529399458E-2"/>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08828594631432"/>
          <c:y val="0.19435104492956384"/>
          <c:w val="0.81949606251211071"/>
          <c:h val="0.63802204478719859"/>
        </c:manualLayout>
      </c:layout>
      <c:barChart>
        <c:barDir val="col"/>
        <c:grouping val="clustered"/>
        <c:varyColors val="0"/>
        <c:ser>
          <c:idx val="0"/>
          <c:order val="0"/>
          <c:tx>
            <c:strRef>
              <c:f>'Pivot Table &amp; Chart'!$B$24</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 Table &amp; Chart'!$A$25:$A$31</c:f>
              <c:strCache>
                <c:ptCount val="6"/>
                <c:pt idx="0">
                  <c:v>Giant Bicycles</c:v>
                </c:pt>
                <c:pt idx="1">
                  <c:v>Norco Bicycles</c:v>
                </c:pt>
                <c:pt idx="2">
                  <c:v>OHM Cycles</c:v>
                </c:pt>
                <c:pt idx="3">
                  <c:v>Solex</c:v>
                </c:pt>
                <c:pt idx="4">
                  <c:v>Trek Bicycles</c:v>
                </c:pt>
                <c:pt idx="5">
                  <c:v>WeareA2B</c:v>
                </c:pt>
              </c:strCache>
            </c:strRef>
          </c:cat>
          <c:val>
            <c:numRef>
              <c:f>'Pivot Table &amp; Chart'!$B$25:$B$31</c:f>
              <c:numCache>
                <c:formatCode>General</c:formatCode>
                <c:ptCount val="6"/>
                <c:pt idx="0">
                  <c:v>10822005.295142349</c:v>
                </c:pt>
                <c:pt idx="1">
                  <c:v>5689220.4597078161</c:v>
                </c:pt>
                <c:pt idx="2">
                  <c:v>4888612.7518096892</c:v>
                </c:pt>
                <c:pt idx="3">
                  <c:v>7039312.5240160162</c:v>
                </c:pt>
                <c:pt idx="4">
                  <c:v>5153243.1251131957</c:v>
                </c:pt>
                <c:pt idx="5">
                  <c:v>4487111.1306654876</c:v>
                </c:pt>
              </c:numCache>
            </c:numRef>
          </c:val>
        </c:ser>
        <c:dLbls>
          <c:dLblPos val="outEnd"/>
          <c:showLegendKey val="0"/>
          <c:showVal val="1"/>
          <c:showCatName val="0"/>
          <c:showSerName val="0"/>
          <c:showPercent val="0"/>
          <c:showBubbleSize val="0"/>
        </c:dLbls>
        <c:gapWidth val="164"/>
        <c:overlap val="-22"/>
        <c:axId val="302938496"/>
        <c:axId val="301737128"/>
      </c:barChart>
      <c:catAx>
        <c:axId val="30293849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01737128"/>
        <c:crosses val="autoZero"/>
        <c:auto val="1"/>
        <c:lblAlgn val="ctr"/>
        <c:lblOffset val="100"/>
        <c:noMultiLvlLbl val="0"/>
      </c:catAx>
      <c:valAx>
        <c:axId val="301737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02938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Chart!PivotTable5</c:name>
    <c:fmtId val="1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Product Type</a:t>
            </a:r>
          </a:p>
        </c:rich>
      </c:tx>
      <c:layout>
        <c:manualLayout>
          <c:xMode val="edge"/>
          <c:yMode val="edge"/>
          <c:x val="0.25989719320119842"/>
          <c:y val="2.690697957434349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&amp; Chart'!$B$34</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Chart'!$A$35:$A$39</c:f>
              <c:strCache>
                <c:ptCount val="4"/>
                <c:pt idx="0">
                  <c:v>Mountain</c:v>
                </c:pt>
                <c:pt idx="1">
                  <c:v>Road</c:v>
                </c:pt>
                <c:pt idx="2">
                  <c:v>Standard</c:v>
                </c:pt>
                <c:pt idx="3">
                  <c:v>Touring</c:v>
                </c:pt>
              </c:strCache>
            </c:strRef>
          </c:cat>
          <c:val>
            <c:numRef>
              <c:f>'Pivot Table &amp; Chart'!$B$35:$B$39</c:f>
              <c:numCache>
                <c:formatCode>General</c:formatCode>
                <c:ptCount val="4"/>
                <c:pt idx="0">
                  <c:v>779357.93658561562</c:v>
                </c:pt>
                <c:pt idx="1">
                  <c:v>9293959.2568795644</c:v>
                </c:pt>
                <c:pt idx="2">
                  <c:v>25987995.790606678</c:v>
                </c:pt>
                <c:pt idx="3">
                  <c:v>2018192.3023826953</c:v>
                </c:pt>
              </c:numCache>
            </c:numRef>
          </c:val>
        </c:ser>
        <c:dLbls>
          <c:dLblPos val="outEnd"/>
          <c:showLegendKey val="0"/>
          <c:showVal val="1"/>
          <c:showCatName val="0"/>
          <c:showSerName val="0"/>
          <c:showPercent val="0"/>
          <c:showBubbleSize val="0"/>
        </c:dLbls>
        <c:gapWidth val="100"/>
        <c:overlap val="-24"/>
        <c:axId val="301742224"/>
        <c:axId val="301738304"/>
      </c:barChart>
      <c:catAx>
        <c:axId val="3017422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38304"/>
        <c:crosses val="autoZero"/>
        <c:auto val="1"/>
        <c:lblAlgn val="ctr"/>
        <c:lblOffset val="100"/>
        <c:noMultiLvlLbl val="0"/>
      </c:catAx>
      <c:valAx>
        <c:axId val="30173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42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Chart!PivotTable6</c:name>
    <c:fmtId val="5"/>
  </c:pivotSource>
  <c:chart>
    <c:title>
      <c:tx>
        <c:rich>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r>
              <a:rPr lang="en-IN" b="1">
                <a:solidFill>
                  <a:schemeClr val="accent2">
                    <a:lumMod val="75000"/>
                  </a:schemeClr>
                </a:solidFill>
              </a:rPr>
              <a:t>Product</a:t>
            </a:r>
            <a:r>
              <a:rPr lang="en-IN" b="1" baseline="0">
                <a:solidFill>
                  <a:schemeClr val="accent2">
                    <a:lumMod val="75000"/>
                  </a:schemeClr>
                </a:solidFill>
              </a:rPr>
              <a:t> Calss</a:t>
            </a:r>
            <a:endParaRPr lang="en-IN" b="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09776902887141"/>
          <c:y val="0.16610892388451443"/>
          <c:w val="0.79162445319335084"/>
          <c:h val="0.72750218722659654"/>
        </c:manualLayout>
      </c:layout>
      <c:barChart>
        <c:barDir val="bar"/>
        <c:grouping val="clustered"/>
        <c:varyColors val="0"/>
        <c:ser>
          <c:idx val="0"/>
          <c:order val="0"/>
          <c:tx>
            <c:strRef>
              <c:f>'Pivot Table &amp; Chart'!$B$42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Chart'!$A$43:$A$46</c:f>
              <c:strCache>
                <c:ptCount val="3"/>
                <c:pt idx="0">
                  <c:v>High</c:v>
                </c:pt>
                <c:pt idx="1">
                  <c:v>Low</c:v>
                </c:pt>
                <c:pt idx="2">
                  <c:v>Medium</c:v>
                </c:pt>
              </c:strCache>
            </c:strRef>
          </c:cat>
          <c:val>
            <c:numRef>
              <c:f>'Pivot Table &amp; Chart'!$B$43:$B$46</c:f>
              <c:numCache>
                <c:formatCode>General</c:formatCode>
                <c:ptCount val="3"/>
                <c:pt idx="0">
                  <c:v>11278955.935244575</c:v>
                </c:pt>
                <c:pt idx="1">
                  <c:v>3896916.330183994</c:v>
                </c:pt>
                <c:pt idx="2">
                  <c:v>22903633.021025997</c:v>
                </c:pt>
              </c:numCache>
            </c:numRef>
          </c:val>
        </c:ser>
        <c:dLbls>
          <c:dLblPos val="inEnd"/>
          <c:showLegendKey val="0"/>
          <c:showVal val="1"/>
          <c:showCatName val="0"/>
          <c:showSerName val="0"/>
          <c:showPercent val="0"/>
          <c:showBubbleSize val="0"/>
        </c:dLbls>
        <c:gapWidth val="182"/>
        <c:axId val="301734776"/>
        <c:axId val="301735560"/>
      </c:barChart>
      <c:catAx>
        <c:axId val="3017347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1735560"/>
        <c:crosses val="autoZero"/>
        <c:auto val="1"/>
        <c:lblAlgn val="ctr"/>
        <c:lblOffset val="100"/>
        <c:noMultiLvlLbl val="0"/>
      </c:catAx>
      <c:valAx>
        <c:axId val="301735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173477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accent6">
          <a:lumMod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Chart!PivotTable7</c:name>
    <c:fmtId val="9"/>
  </c:pivotSource>
  <c:chart>
    <c:title>
      <c:tx>
        <c:rich>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r>
              <a:rPr lang="en-IN"/>
              <a:t>Customer's Job Category</a:t>
            </a:r>
          </a:p>
        </c:rich>
      </c:tx>
      <c:layout>
        <c:manualLayout>
          <c:xMode val="edge"/>
          <c:yMode val="edge"/>
          <c:x val="0.26139566929133856"/>
          <c:y val="2.675707203266258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87576552930883"/>
          <c:y val="0.16712962962962963"/>
          <c:w val="0.83256867891513564"/>
          <c:h val="0.52881197142023917"/>
        </c:manualLayout>
      </c:layout>
      <c:barChart>
        <c:barDir val="col"/>
        <c:grouping val="clustered"/>
        <c:varyColors val="0"/>
        <c:ser>
          <c:idx val="0"/>
          <c:order val="0"/>
          <c:tx>
            <c:strRef>
              <c:f>'Pivot Table &amp; Chart'!$B$49</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0"/>
            <c:invertIfNegative val="0"/>
            <c:bubble3D val="0"/>
            <c:spPr>
              <a:noFill/>
              <a:ln w="9525" cap="flat" cmpd="sng" algn="ctr">
                <a:solidFill>
                  <a:schemeClr val="accent1"/>
                </a:solidFill>
                <a:miter lim="800000"/>
              </a:ln>
              <a:effectLst>
                <a:glow rad="63500">
                  <a:schemeClr val="accent1">
                    <a:satMod val="175000"/>
                    <a:alpha val="25000"/>
                  </a:schemeClr>
                </a:glow>
              </a:effectLst>
            </c:spPr>
          </c:dPt>
          <c:dPt>
            <c:idx val="2"/>
            <c:invertIfNegative val="0"/>
            <c:bubble3D val="0"/>
            <c:spPr>
              <a:noFill/>
              <a:ln w="9525" cap="flat" cmpd="sng" algn="ctr">
                <a:solidFill>
                  <a:schemeClr val="accent1"/>
                </a:solidFill>
                <a:miter lim="800000"/>
              </a:ln>
              <a:effectLst>
                <a:glow rad="63500">
                  <a:schemeClr val="accent1">
                    <a:satMod val="175000"/>
                    <a:alpha val="25000"/>
                  </a:schemeClr>
                </a:glow>
              </a:effectLst>
            </c:spPr>
          </c:dPt>
          <c:dPt>
            <c:idx val="3"/>
            <c:invertIfNegative val="0"/>
            <c:bubble3D val="0"/>
            <c:spPr>
              <a:noFill/>
              <a:ln w="9525" cap="flat" cmpd="sng" algn="ctr">
                <a:solidFill>
                  <a:schemeClr val="accent1"/>
                </a:solidFill>
                <a:miter lim="800000"/>
              </a:ln>
              <a:effectLst>
                <a:glow rad="63500">
                  <a:schemeClr val="accent1">
                    <a:satMod val="175000"/>
                    <a:alpha val="25000"/>
                  </a:schemeClr>
                </a:glow>
              </a:effectLst>
            </c:spPr>
          </c:dPt>
          <c:dLbls>
            <c:dLbl>
              <c:idx val="0"/>
              <c:layout>
                <c:manualLayout>
                  <c:x val="1.9921390506782918E-3"/>
                  <c:y val="-4.01712092914253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1.5937112405426373E-2"/>
                  <c:y val="-1.4607712469609201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3"/>
              <c:layout>
                <c:manualLayout>
                  <c:x val="1.1952834304069751E-2"/>
                  <c:y val="3.6519281174023002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'Pivot Table &amp; Chart'!$A$50:$A$59</c:f>
              <c:strCache>
                <c:ptCount val="9"/>
                <c:pt idx="0">
                  <c:v>Argiculture</c:v>
                </c:pt>
                <c:pt idx="1">
                  <c:v>Entertainment</c:v>
                </c:pt>
                <c:pt idx="2">
                  <c:v>Financial Services</c:v>
                </c:pt>
                <c:pt idx="3">
                  <c:v>Health</c:v>
                </c:pt>
                <c:pt idx="4">
                  <c:v>IT</c:v>
                </c:pt>
                <c:pt idx="5">
                  <c:v>Manufacturing</c:v>
                </c:pt>
                <c:pt idx="6">
                  <c:v>Property</c:v>
                </c:pt>
                <c:pt idx="7">
                  <c:v>Retail</c:v>
                </c:pt>
                <c:pt idx="8">
                  <c:v>Telecommunications</c:v>
                </c:pt>
              </c:strCache>
            </c:strRef>
          </c:cat>
          <c:val>
            <c:numRef>
              <c:f>'Pivot Table &amp; Chart'!$B$50:$B$59</c:f>
              <c:numCache>
                <c:formatCode>General</c:formatCode>
                <c:ptCount val="9"/>
                <c:pt idx="0">
                  <c:v>2309849.8099316643</c:v>
                </c:pt>
                <c:pt idx="1">
                  <c:v>1872132.8833579679</c:v>
                </c:pt>
                <c:pt idx="2">
                  <c:v>8117679.3586448971</c:v>
                </c:pt>
                <c:pt idx="3">
                  <c:v>6970001.6116239224</c:v>
                </c:pt>
                <c:pt idx="4">
                  <c:v>2735291.4974209433</c:v>
                </c:pt>
                <c:pt idx="5">
                  <c:v>8566399.908930935</c:v>
                </c:pt>
                <c:pt idx="6">
                  <c:v>2684534.3638738482</c:v>
                </c:pt>
                <c:pt idx="7">
                  <c:v>3836617.3703975012</c:v>
                </c:pt>
                <c:pt idx="8">
                  <c:v>986998.4822728798</c:v>
                </c:pt>
              </c:numCache>
            </c:numRef>
          </c:val>
        </c:ser>
        <c:dLbls>
          <c:dLblPos val="outEnd"/>
          <c:showLegendKey val="0"/>
          <c:showVal val="1"/>
          <c:showCatName val="0"/>
          <c:showSerName val="0"/>
          <c:showPercent val="0"/>
          <c:showBubbleSize val="0"/>
        </c:dLbls>
        <c:gapWidth val="315"/>
        <c:overlap val="-40"/>
        <c:axId val="301737912"/>
        <c:axId val="301738696"/>
      </c:barChart>
      <c:catAx>
        <c:axId val="301737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01738696"/>
        <c:crosses val="autoZero"/>
        <c:auto val="1"/>
        <c:lblAlgn val="ctr"/>
        <c:lblOffset val="100"/>
        <c:noMultiLvlLbl val="0"/>
      </c:catAx>
      <c:valAx>
        <c:axId val="301738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01737912"/>
        <c:crosses val="autoZero"/>
        <c:crossBetween val="between"/>
      </c:valAx>
      <c:spPr>
        <a:noFill/>
        <a:ln>
          <a:noFill/>
        </a:ln>
        <a:effectLst/>
      </c:spPr>
    </c:plotArea>
    <c:plotVisOnly val="1"/>
    <c:dispBlanksAs val="gap"/>
    <c:showDLblsOverMax val="0"/>
  </c:chart>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Chart!PivotTable8</c:name>
    <c:fmtId val="8"/>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IN" sz="1600" b="1"/>
              <a:t>Wealth Segment</a:t>
            </a:r>
          </a:p>
        </c:rich>
      </c:tx>
      <c:layout>
        <c:manualLayout>
          <c:xMode val="edge"/>
          <c:yMode val="edge"/>
          <c:x val="0.26752221789723618"/>
          <c:y val="2.6676945342719978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2"/>
          </a:solidFill>
          <a:ln>
            <a:noFill/>
          </a:ln>
          <a:effectLst/>
        </c:spPr>
      </c:pivotFmt>
      <c:pivotFmt>
        <c:idx val="4"/>
        <c:spPr>
          <a:solidFill>
            <a:schemeClr val="accent1"/>
          </a:solidFill>
          <a:ln>
            <a:noFill/>
          </a:ln>
          <a:effectLst/>
        </c:spPr>
      </c:pivotFmt>
      <c:pivotFmt>
        <c:idx val="5"/>
        <c:spPr>
          <a:solidFill>
            <a:schemeClr val="accent2"/>
          </a:solidFill>
          <a:ln>
            <a:noFill/>
          </a:ln>
          <a:effectLst/>
        </c:spPr>
      </c:pivotFmt>
      <c:pivotFmt>
        <c:idx val="6"/>
        <c:spPr>
          <a:solidFill>
            <a:schemeClr val="accent1"/>
          </a:solidFill>
          <a:ln>
            <a:noFill/>
          </a:ln>
          <a:effectLst/>
        </c:spPr>
      </c:pivotFmt>
      <c:pivotFmt>
        <c:idx val="7"/>
        <c:spPr>
          <a:solidFill>
            <a:schemeClr val="accent2"/>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965561363773033"/>
          <c:y val="0.18273707559763183"/>
          <c:w val="0.76195127161464848"/>
          <c:h val="0.74176716908247065"/>
        </c:manualLayout>
      </c:layout>
      <c:barChart>
        <c:barDir val="col"/>
        <c:grouping val="clustered"/>
        <c:varyColors val="0"/>
        <c:ser>
          <c:idx val="0"/>
          <c:order val="0"/>
          <c:tx>
            <c:strRef>
              <c:f>'Pivot Table &amp; Chart'!$B$62</c:f>
              <c:strCache>
                <c:ptCount val="1"/>
                <c:pt idx="0">
                  <c:v>Sum of Cost</c:v>
                </c:pt>
              </c:strCache>
            </c:strRef>
          </c:tx>
          <c:spPr>
            <a:solidFill>
              <a:schemeClr val="accent1"/>
            </a:solidFill>
            <a:ln>
              <a:noFill/>
            </a:ln>
            <a:effectLst/>
          </c:spPr>
          <c:invertIfNegative val="0"/>
          <c:dLbls>
            <c:dLbl>
              <c:idx val="0"/>
              <c:layout>
                <c:manualLayout>
                  <c:x val="0"/>
                  <c:y val="-1.0698033117056941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1.5512295387327358E-3"/>
                  <c:y val="-2.6036023403740011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9.3073772323965295E-3"/>
                  <c:y val="-2.6036023403740258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Chart'!$B$63:$B$66</c:f>
              <c:numCache>
                <c:formatCode>General</c:formatCode>
                <c:ptCount val="3"/>
                <c:pt idx="0">
                  <c:v>11216066.122800007</c:v>
                </c:pt>
                <c:pt idx="1">
                  <c:v>11527754.403400006</c:v>
                </c:pt>
                <c:pt idx="2">
                  <c:v>22886608.087199986</c:v>
                </c:pt>
              </c:numCache>
            </c:numRef>
          </c:val>
        </c:ser>
        <c:ser>
          <c:idx val="1"/>
          <c:order val="1"/>
          <c:tx>
            <c:strRef>
              <c:f>'Pivot Table &amp; Chart'!$C$62</c:f>
              <c:strCache>
                <c:ptCount val="1"/>
                <c:pt idx="0">
                  <c:v>Sum of Profit</c:v>
                </c:pt>
              </c:strCache>
            </c:strRef>
          </c:tx>
          <c:spPr>
            <a:solidFill>
              <a:schemeClr val="accent2"/>
            </a:solidFill>
            <a:ln>
              <a:noFill/>
            </a:ln>
            <a:effectLst/>
          </c:spPr>
          <c:invertIfNegative val="0"/>
          <c:dLbls>
            <c:dLbl>
              <c:idx val="0"/>
              <c:layout>
                <c:manualLayout>
                  <c:x val="1.5512295387327358E-3"/>
                  <c:y val="-2.6171992844608175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1"/>
              <c:layout>
                <c:manualLayout>
                  <c:x val="0"/>
                  <c:y val="-2.6171992844608175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2"/>
              <c:layout>
                <c:manualLayout>
                  <c:x val="1.5512295387327358E-3"/>
                  <c:y val="-5.3153428766884647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2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Chart'!$C$63:$C$66</c:f>
              <c:numCache>
                <c:formatCode>General</c:formatCode>
                <c:ptCount val="3"/>
                <c:pt idx="0">
                  <c:v>9360031.5007990506</c:v>
                </c:pt>
                <c:pt idx="1">
                  <c:v>9620141.6047253702</c:v>
                </c:pt>
                <c:pt idx="2">
                  <c:v>19099332.180930164</c:v>
                </c:pt>
              </c:numCache>
            </c:numRef>
          </c:val>
        </c:ser>
        <c:dLbls>
          <c:dLblPos val="inEnd"/>
          <c:showLegendKey val="0"/>
          <c:showVal val="1"/>
          <c:showCatName val="0"/>
          <c:showSerName val="0"/>
          <c:showPercent val="0"/>
          <c:showBubbleSize val="0"/>
        </c:dLbls>
        <c:gapWidth val="219"/>
        <c:overlap val="-27"/>
        <c:axId val="301741440"/>
        <c:axId val="301739088"/>
      </c:barChart>
      <c:catAx>
        <c:axId val="30174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1739088"/>
        <c:crosses val="autoZero"/>
        <c:auto val="1"/>
        <c:lblAlgn val="ctr"/>
        <c:lblOffset val="100"/>
        <c:noMultiLvlLbl val="0"/>
      </c:catAx>
      <c:valAx>
        <c:axId val="30173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crossAx val="301741440"/>
        <c:crosses val="autoZero"/>
        <c:crossBetween val="between"/>
      </c:valAx>
      <c:spPr>
        <a:noFill/>
        <a:ln>
          <a:noFill/>
        </a:ln>
        <a:effectLst/>
      </c:spPr>
    </c:plotArea>
    <c:legend>
      <c:legendPos val="r"/>
      <c:layout>
        <c:manualLayout>
          <c:xMode val="edge"/>
          <c:yMode val="edge"/>
          <c:x val="0.80683753521528856"/>
          <c:y val="1.8038446309496681E-2"/>
          <c:w val="0.14711198507022344"/>
          <c:h val="0.14888116239012186"/>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Chart!PivotTable11</c:name>
    <c:fmtId val="3"/>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Customer's Owns Car</a:t>
            </a:r>
          </a:p>
        </c:rich>
      </c:tx>
      <c:layout>
        <c:manualLayout>
          <c:xMode val="edge"/>
          <c:yMode val="edge"/>
          <c:x val="0.21278277006231933"/>
          <c:y val="3.733922724705154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Chart'!$B$69</c:f>
              <c:strCache>
                <c:ptCount val="1"/>
                <c:pt idx="0">
                  <c:v>Total</c:v>
                </c:pt>
              </c:strCache>
            </c:strRef>
          </c:tx>
          <c:dPt>
            <c:idx val="0"/>
            <c:bubble3D val="0"/>
            <c:explosion val="15"/>
            <c:spPr>
              <a:solidFill>
                <a:schemeClr val="accent1"/>
              </a:solidFill>
              <a:ln>
                <a:noFill/>
              </a:ln>
              <a:effectLst>
                <a:outerShdw blurRad="254000" sx="102000" sy="102000" algn="ctr" rotWithShape="0">
                  <a:prstClr val="black">
                    <a:alpha val="20000"/>
                  </a:prstClr>
                </a:outerShdw>
              </a:effectLst>
            </c:spPr>
          </c:dPt>
          <c:dPt>
            <c:idx val="1"/>
            <c:bubble3D val="0"/>
            <c:spPr>
              <a:solidFill>
                <a:schemeClr val="accent2"/>
              </a:solidFill>
              <a:ln>
                <a:noFill/>
              </a:ln>
              <a:effectLst>
                <a:outerShdw blurRad="254000" sx="102000" sy="102000" algn="ctr" rotWithShape="0">
                  <a:prstClr val="black">
                    <a:alpha val="20000"/>
                  </a:prstClr>
                </a:outerShdw>
              </a:effectLst>
            </c:spPr>
          </c:dPt>
          <c:dLbls>
            <c:dLbl>
              <c:idx val="0"/>
              <c:dLblPos val="ctr"/>
              <c:showLegendKey val="0"/>
              <c:showVal val="1"/>
              <c:showCatName val="0"/>
              <c:showSerName val="0"/>
              <c:showPercent val="0"/>
              <c:showBubbleSize val="0"/>
              <c:extLst>
                <c:ext xmlns:c15="http://schemas.microsoft.com/office/drawing/2012/chart" uri="{CE6537A1-D6FC-4f65-9D91-7224C49458BB}"/>
              </c:extLst>
            </c:dLbl>
            <c:dLbl>
              <c:idx val="1"/>
              <c:dLblPos val="ctr"/>
              <c:showLegendKey val="0"/>
              <c:showVal val="1"/>
              <c:showCatName val="0"/>
              <c:showSerName val="0"/>
              <c:showPercent val="0"/>
              <c:showBubbleSize val="0"/>
              <c:extLst>
                <c:ext xmlns:c15="http://schemas.microsoft.com/office/drawing/2012/chart" uri="{CE6537A1-D6FC-4f65-9D91-7224C49458BB}"/>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 &amp; Chart'!$A$70:$A$72</c:f>
              <c:strCache>
                <c:ptCount val="2"/>
                <c:pt idx="0">
                  <c:v>No</c:v>
                </c:pt>
                <c:pt idx="1">
                  <c:v>Yes</c:v>
                </c:pt>
              </c:strCache>
            </c:strRef>
          </c:cat>
          <c:val>
            <c:numRef>
              <c:f>'Pivot Table &amp; Chart'!$B$70:$B$72</c:f>
              <c:numCache>
                <c:formatCode>General</c:formatCode>
                <c:ptCount val="2"/>
                <c:pt idx="0">
                  <c:v>513</c:v>
                </c:pt>
                <c:pt idx="1">
                  <c:v>487</c:v>
                </c:pt>
              </c:numCache>
            </c:numRef>
          </c:val>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09495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337715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94591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949740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23999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711464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675553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25573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7255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12-11-2023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530057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55529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852825C-0D6B-42A3-9EA6-E98027A45D5D}" type="datetimeFigureOut">
              <a:rPr lang="en-IN" smtClean="0"/>
              <a:t>12-11-2023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34050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852825C-0D6B-42A3-9EA6-E98027A45D5D}" type="datetimeFigureOut">
              <a:rPr lang="en-IN" smtClean="0"/>
              <a:t>12-11-2023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338460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2825C-0D6B-42A3-9EA6-E98027A45D5D}" type="datetimeFigureOut">
              <a:rPr lang="en-IN" smtClean="0"/>
              <a:t>12-11-2023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9973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14588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12-11-2023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1708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852825C-0D6B-42A3-9EA6-E98027A45D5D}" type="datetimeFigureOut">
              <a:rPr lang="en-IN" smtClean="0"/>
              <a:t>12-11-2023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BBB066-15C6-4CC3-B7E3-99C6C84CDE48}" type="slidenum">
              <a:rPr lang="en-IN" smtClean="0"/>
              <a:t>‹#›</a:t>
            </a:fld>
            <a:endParaRPr lang="en-IN"/>
          </a:p>
        </p:txBody>
      </p:sp>
    </p:spTree>
    <p:extLst>
      <p:ext uri="{BB962C8B-B14F-4D97-AF65-F5344CB8AC3E}">
        <p14:creationId xmlns:p14="http://schemas.microsoft.com/office/powerpoint/2010/main" val="7203576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chart" Target="../charts/chart15.xml"/><Relationship Id="rId5" Type="http://schemas.openxmlformats.org/officeDocument/2006/relationships/chart" Target="../charts/chart14.xml"/><Relationship Id="rId10" Type="http://schemas.openxmlformats.org/officeDocument/2006/relationships/chart" Target="../charts/chart19.xml"/><Relationship Id="rId4" Type="http://schemas.openxmlformats.org/officeDocument/2006/relationships/chart" Target="../charts/chart13.xml"/><Relationship Id="rId9" Type="http://schemas.openxmlformats.org/officeDocument/2006/relationships/chart" Target="../charts/char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843" y="825380"/>
            <a:ext cx="11641540" cy="2262781"/>
          </a:xfrm>
        </p:spPr>
        <p:txBody>
          <a:bodyPr>
            <a:noAutofit/>
          </a:bodyPr>
          <a:lstStyle/>
          <a:p>
            <a:pPr algn="ctr"/>
            <a:r>
              <a:rPr lang="en-US" sz="6000" b="1" dirty="0" smtClean="0">
                <a:solidFill>
                  <a:schemeClr val="accent6">
                    <a:lumMod val="50000"/>
                  </a:schemeClr>
                </a:solidFill>
                <a:latin typeface="Algerian" panose="04020705040A02060702" pitchFamily="82" charset="0"/>
              </a:rPr>
              <a:t>Sales Promotion Strategy and Forecasting</a:t>
            </a:r>
            <a:endParaRPr lang="en-IN" sz="6000" b="1" dirty="0">
              <a:solidFill>
                <a:schemeClr val="accent6">
                  <a:lumMod val="50000"/>
                </a:schemeClr>
              </a:solidFill>
              <a:latin typeface="Algerian" panose="04020705040A02060702" pitchFamily="82" charset="0"/>
            </a:endParaRPr>
          </a:p>
        </p:txBody>
      </p:sp>
      <p:sp>
        <p:nvSpPr>
          <p:cNvPr id="3" name="Subtitle 2"/>
          <p:cNvSpPr>
            <a:spLocks noGrp="1"/>
          </p:cNvSpPr>
          <p:nvPr>
            <p:ph type="subTitle" idx="1"/>
          </p:nvPr>
        </p:nvSpPr>
        <p:spPr>
          <a:xfrm>
            <a:off x="6674207" y="4441975"/>
            <a:ext cx="5322176" cy="1126283"/>
          </a:xfrm>
        </p:spPr>
        <p:txBody>
          <a:bodyPr>
            <a:noAutofit/>
          </a:bodyPr>
          <a:lstStyle/>
          <a:p>
            <a:r>
              <a:rPr lang="en-US" sz="3200" b="1" dirty="0" err="1" smtClean="0">
                <a:latin typeface="Californian FB" panose="0207040306080B030204" pitchFamily="18" charset="0"/>
              </a:rPr>
              <a:t>M.Praveen</a:t>
            </a:r>
            <a:r>
              <a:rPr lang="en-US" sz="3200" b="1" dirty="0" smtClean="0">
                <a:latin typeface="Californian FB" panose="0207040306080B030204" pitchFamily="18" charset="0"/>
              </a:rPr>
              <a:t> Kumar</a:t>
            </a:r>
          </a:p>
          <a:p>
            <a:r>
              <a:rPr lang="en-US" sz="3200" b="1" dirty="0" smtClean="0">
                <a:latin typeface="Californian FB" panose="0207040306080B030204" pitchFamily="18" charset="0"/>
              </a:rPr>
              <a:t>Master Of Data Analytics</a:t>
            </a:r>
          </a:p>
          <a:p>
            <a:r>
              <a:rPr lang="en-US" sz="3200" b="1" dirty="0" smtClean="0">
                <a:latin typeface="Californian FB" panose="0207040306080B030204" pitchFamily="18" charset="0"/>
              </a:rPr>
              <a:t>Data </a:t>
            </a:r>
            <a:r>
              <a:rPr lang="en-US" sz="3200" b="1" dirty="0" err="1" smtClean="0">
                <a:latin typeface="Californian FB" panose="0207040306080B030204" pitchFamily="18" charset="0"/>
              </a:rPr>
              <a:t>Gyan</a:t>
            </a:r>
            <a:endParaRPr lang="en-IN" sz="3200" b="1" dirty="0">
              <a:latin typeface="Californian FB" panose="0207040306080B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254" y="124691"/>
            <a:ext cx="1534129" cy="1052945"/>
          </a:xfrm>
          <a:prstGeom prst="rect">
            <a:avLst/>
          </a:prstGeom>
        </p:spPr>
      </p:pic>
    </p:spTree>
    <p:extLst>
      <p:ext uri="{BB962C8B-B14F-4D97-AF65-F5344CB8AC3E}">
        <p14:creationId xmlns:p14="http://schemas.microsoft.com/office/powerpoint/2010/main" val="3762455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82990" y="497437"/>
            <a:ext cx="1692473"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692172" y="610463"/>
            <a:ext cx="8911687" cy="1280890"/>
          </a:xfrm>
        </p:spPr>
        <p:txBody>
          <a:bodyPr>
            <a:normAutofit/>
          </a:bodyPr>
          <a:lstStyle/>
          <a:p>
            <a:r>
              <a:rPr lang="en-US" sz="4000" b="1" dirty="0" smtClean="0">
                <a:latin typeface="Algerian" panose="04020705040A02060702" pitchFamily="82" charset="0"/>
              </a:rPr>
              <a:t>DBMS</a:t>
            </a:r>
            <a:endParaRPr lang="en-IN" sz="4000" b="1" dirty="0">
              <a:latin typeface="Algerian" panose="04020705040A02060702" pitchFamily="82" charset="0"/>
            </a:endParaRPr>
          </a:p>
        </p:txBody>
      </p:sp>
      <p:sp>
        <p:nvSpPr>
          <p:cNvPr id="3" name="Content Placeholder 2"/>
          <p:cNvSpPr>
            <a:spLocks noGrp="1"/>
          </p:cNvSpPr>
          <p:nvPr>
            <p:ph idx="1"/>
          </p:nvPr>
        </p:nvSpPr>
        <p:spPr>
          <a:xfrm>
            <a:off x="1582990" y="1751462"/>
            <a:ext cx="10157796" cy="3777622"/>
          </a:xfrm>
        </p:spPr>
        <p:txBody>
          <a:bodyPr>
            <a:normAutofit/>
          </a:bodyPr>
          <a:lstStyle/>
          <a:p>
            <a:pPr algn="just"/>
            <a:r>
              <a:rPr lang="en-US" sz="2400" dirty="0">
                <a:latin typeface="Calibri" panose="020F0502020204030204" pitchFamily="34" charset="0"/>
                <a:cs typeface="Calibri" panose="020F0502020204030204" pitchFamily="34" charset="0"/>
              </a:rPr>
              <a:t>A Database Management System (DBMS) is a software system that is designed to manage and organize data in a structured manner. It allows users to create, modify, and query a database, as well as manage the security and access controls for that database</a:t>
            </a:r>
            <a:r>
              <a:rPr lang="en-US" sz="2400" dirty="0" smtClean="0">
                <a:latin typeface="Calibri" panose="020F0502020204030204" pitchFamily="34" charset="0"/>
                <a:cs typeface="Calibri" panose="020F0502020204030204" pitchFamily="34" charset="0"/>
              </a:rPr>
              <a:t>.</a:t>
            </a:r>
          </a:p>
          <a:p>
            <a:pPr algn="just"/>
            <a:r>
              <a:rPr lang="en-US" sz="2400" dirty="0">
                <a:latin typeface="Calibri" panose="020F0502020204030204" pitchFamily="34" charset="0"/>
                <a:cs typeface="Calibri" panose="020F0502020204030204" pitchFamily="34" charset="0"/>
              </a:rPr>
              <a:t>A database management system (DBMS) is system software for creating and managing databases. A DBMS makes it possible for end users to create, protect, read, update and delete data in a database.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570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79" y="265988"/>
            <a:ext cx="10350023" cy="6298585"/>
          </a:xfrm>
          <a:prstGeom prst="rect">
            <a:avLst/>
          </a:prstGeom>
        </p:spPr>
      </p:pic>
    </p:spTree>
    <p:extLst>
      <p:ext uri="{BB962C8B-B14F-4D97-AF65-F5344CB8AC3E}">
        <p14:creationId xmlns:p14="http://schemas.microsoft.com/office/powerpoint/2010/main" val="77535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3934" y="497437"/>
            <a:ext cx="192448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60412" y="632071"/>
            <a:ext cx="8911687" cy="1280890"/>
          </a:xfrm>
        </p:spPr>
        <p:txBody>
          <a:bodyPr/>
          <a:lstStyle/>
          <a:p>
            <a:r>
              <a:rPr lang="en-US" b="1" dirty="0" err="1" smtClean="0">
                <a:latin typeface="Algerian" panose="04020705040A02060702" pitchFamily="82" charset="0"/>
              </a:rPr>
              <a:t>rdbms</a:t>
            </a:r>
            <a:endParaRPr lang="en-IN" b="1" dirty="0">
              <a:latin typeface="Algerian" panose="04020705040A02060702" pitchFamily="82" charset="0"/>
            </a:endParaRPr>
          </a:p>
        </p:txBody>
      </p:sp>
      <p:sp>
        <p:nvSpPr>
          <p:cNvPr id="3" name="Content Placeholder 2"/>
          <p:cNvSpPr>
            <a:spLocks noGrp="1"/>
          </p:cNvSpPr>
          <p:nvPr>
            <p:ph idx="1"/>
          </p:nvPr>
        </p:nvSpPr>
        <p:spPr>
          <a:xfrm>
            <a:off x="1460161" y="1912961"/>
            <a:ext cx="10304209" cy="3777622"/>
          </a:xfrm>
        </p:spPr>
        <p:txBody>
          <a:bodyPr>
            <a:normAutofit/>
          </a:bodyPr>
          <a:lstStyle/>
          <a:p>
            <a:pPr algn="just"/>
            <a:r>
              <a:rPr lang="en-IN" sz="2400" dirty="0">
                <a:latin typeface="Calibri" panose="020F0502020204030204" pitchFamily="34" charset="0"/>
                <a:cs typeface="Calibri" panose="020F0502020204030204" pitchFamily="34" charset="0"/>
              </a:rPr>
              <a:t>A relational database management system (RDBMS) is a program used to create, update, and manage relational databases. Some of the most well-known RDBMSs include MySQL, PostgreSQL, </a:t>
            </a:r>
            <a:r>
              <a:rPr lang="en-IN" sz="2400" dirty="0" err="1">
                <a:latin typeface="Calibri" panose="020F0502020204030204" pitchFamily="34" charset="0"/>
                <a:cs typeface="Calibri" panose="020F0502020204030204" pitchFamily="34" charset="0"/>
              </a:rPr>
              <a:t>MariaDB</a:t>
            </a:r>
            <a:r>
              <a:rPr lang="en-IN" sz="2400" dirty="0">
                <a:latin typeface="Calibri" panose="020F0502020204030204" pitchFamily="34" charset="0"/>
                <a:cs typeface="Calibri" panose="020F0502020204030204" pitchFamily="34" charset="0"/>
              </a:rPr>
              <a:t>, Microsoft SQL Server, and Oracle Database</a:t>
            </a:r>
            <a:r>
              <a:rPr lang="en-IN" sz="2400" dirty="0" smtClean="0">
                <a:latin typeface="Calibri" panose="020F0502020204030204" pitchFamily="34" charset="0"/>
                <a:cs typeface="Calibri" panose="020F0502020204030204" pitchFamily="34" charset="0"/>
              </a:rPr>
              <a:t>.</a:t>
            </a:r>
          </a:p>
          <a:p>
            <a:pPr algn="just"/>
            <a:r>
              <a:rPr lang="en-US" sz="2400" dirty="0">
                <a:latin typeface="Calibri" panose="020F0502020204030204" pitchFamily="34" charset="0"/>
                <a:cs typeface="Calibri" panose="020F0502020204030204" pitchFamily="34" charset="0"/>
              </a:rPr>
              <a:t>RDBMS stands for Relational Database Management Systems. It is basically a program that allows us to create, delete, and update a relational database. A Relational Database is a database system that stores and retrieves data in a tabular format organized in the form of rows and columns.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53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63" y="136479"/>
            <a:ext cx="11240926" cy="6585044"/>
          </a:xfrm>
          <a:prstGeom prst="rect">
            <a:avLst/>
          </a:prstGeom>
        </p:spPr>
      </p:pic>
    </p:spTree>
    <p:extLst>
      <p:ext uri="{BB962C8B-B14F-4D97-AF65-F5344CB8AC3E}">
        <p14:creationId xmlns:p14="http://schemas.microsoft.com/office/powerpoint/2010/main" val="147903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1317" y="498763"/>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28801" y="596401"/>
            <a:ext cx="8911687" cy="816762"/>
          </a:xfrm>
        </p:spPr>
        <p:txBody>
          <a:bodyPr/>
          <a:lstStyle/>
          <a:p>
            <a:r>
              <a:rPr lang="en-US" b="1" dirty="0">
                <a:latin typeface="Algerian" panose="04020705040A02060702" pitchFamily="82" charset="0"/>
              </a:rPr>
              <a:t>Data manipulation</a:t>
            </a:r>
            <a:endParaRPr lang="en-IN" dirty="0"/>
          </a:p>
        </p:txBody>
      </p:sp>
      <p:sp>
        <p:nvSpPr>
          <p:cNvPr id="3" name="Content Placeholder 2"/>
          <p:cNvSpPr>
            <a:spLocks noGrp="1"/>
          </p:cNvSpPr>
          <p:nvPr>
            <p:ph idx="1"/>
          </p:nvPr>
        </p:nvSpPr>
        <p:spPr>
          <a:xfrm>
            <a:off x="1510146" y="1939636"/>
            <a:ext cx="10072254" cy="3777622"/>
          </a:xfrm>
        </p:spPr>
        <p:txBody>
          <a:bodyPr>
            <a:normAutofit lnSpcReduction="10000"/>
          </a:bodyPr>
          <a:lstStyle/>
          <a:p>
            <a:pPr algn="just"/>
            <a:r>
              <a:rPr lang="en-US" sz="2400" dirty="0">
                <a:latin typeface="Calibri" panose="020F0502020204030204" pitchFamily="34" charset="0"/>
                <a:cs typeface="Calibri" panose="020F0502020204030204" pitchFamily="34" charset="0"/>
              </a:rPr>
              <a:t>Data manipulation is the process of organizing or arranging data in order to make it easier to interpret. Data manipulation typically requires the use of a type of database tools called data manipulation tools . Data Manipulation Tools is a type of Query, Formula, Code etc. that allows you to reorganize data by modifying it within its database program. Here we have used for data manipulation tools as follows:</a:t>
            </a:r>
          </a:p>
          <a:p>
            <a:pPr marL="0" indent="0">
              <a:buNone/>
            </a:pPr>
            <a:r>
              <a:rPr lang="en-US" sz="2400" b="1" dirty="0">
                <a:latin typeface="Calibri" panose="020F0502020204030204" pitchFamily="34" charset="0"/>
                <a:cs typeface="Calibri" panose="020F0502020204030204" pitchFamily="34" charset="0"/>
              </a:rPr>
              <a:t>          SQL Server Management Studio</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          MS </a:t>
            </a:r>
            <a:r>
              <a:rPr lang="en-US" sz="2400" b="1" dirty="0" smtClean="0">
                <a:latin typeface="Calibri" panose="020F0502020204030204" pitchFamily="34" charset="0"/>
                <a:cs typeface="Calibri" panose="020F0502020204030204" pitchFamily="34" charset="0"/>
              </a:rPr>
              <a:t>Excel</a:t>
            </a:r>
            <a:br>
              <a:rPr lang="en-US" sz="2400" b="1" dirty="0" smtClean="0">
                <a:latin typeface="Calibri" panose="020F0502020204030204" pitchFamily="34" charset="0"/>
                <a:cs typeface="Calibri" panose="020F0502020204030204" pitchFamily="34" charset="0"/>
              </a:rPr>
            </a:br>
            <a:r>
              <a:rPr lang="en-US" sz="2400" b="1" dirty="0" smtClean="0">
                <a:latin typeface="Calibri" panose="020F0502020204030204" pitchFamily="34" charset="0"/>
                <a:cs typeface="Calibri" panose="020F0502020204030204" pitchFamily="34" charset="0"/>
              </a:rPr>
              <a:t>          Tableau</a:t>
            </a:r>
            <a:r>
              <a:rPr lang="en-IN" sz="2400" b="1" dirty="0">
                <a:latin typeface="Calibri" panose="020F0502020204030204" pitchFamily="34" charset="0"/>
                <a:cs typeface="Calibri" panose="020F0502020204030204" pitchFamily="34" charset="0"/>
              </a:rPr>
              <a:t/>
            </a:r>
            <a:br>
              <a:rPr lang="en-IN" sz="2400" b="1" dirty="0">
                <a:latin typeface="Calibri" panose="020F0502020204030204" pitchFamily="34" charset="0"/>
                <a:cs typeface="Calibri" panose="020F0502020204030204" pitchFamily="34" charset="0"/>
              </a:rPr>
            </a:br>
            <a:r>
              <a:rPr lang="en-IN" sz="2400" b="1" dirty="0">
                <a:latin typeface="Calibri" panose="020F0502020204030204" pitchFamily="34" charset="0"/>
                <a:cs typeface="Calibri" panose="020F0502020204030204" pitchFamily="34" charset="0"/>
              </a:rPr>
              <a:t>          Python</a:t>
            </a:r>
            <a:endParaRPr lang="en-US" sz="2400" b="1"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4261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045" y="332510"/>
            <a:ext cx="9423537" cy="6194136"/>
          </a:xfrm>
          <a:prstGeom prst="rect">
            <a:avLst/>
          </a:prstGeom>
        </p:spPr>
      </p:pic>
    </p:spTree>
    <p:extLst>
      <p:ext uri="{BB962C8B-B14F-4D97-AF65-F5344CB8AC3E}">
        <p14:creationId xmlns:p14="http://schemas.microsoft.com/office/powerpoint/2010/main" val="504332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4333" y="844901"/>
            <a:ext cx="9662615" cy="646331"/>
          </a:xfrm>
          <a:prstGeom prst="rect">
            <a:avLst/>
          </a:prstGeom>
        </p:spPr>
        <p:txBody>
          <a:bodyPr wrap="square">
            <a:spAutoFit/>
          </a:bodyPr>
          <a:lstStyle/>
          <a:p>
            <a:r>
              <a:rPr lang="en-US" smtClean="0">
                <a:latin typeface="Calibri" panose="020F0502020204030204" pitchFamily="34" charset="0"/>
                <a:cs typeface="Calibri" panose="020F0502020204030204" pitchFamily="34" charset="0"/>
              </a:rPr>
              <a:t>The word </a:t>
            </a:r>
            <a:r>
              <a:rPr lang="en-US" b="1" smtClean="0">
                <a:latin typeface="Calibri" panose="020F0502020204030204" pitchFamily="34" charset="0"/>
                <a:cs typeface="Calibri" panose="020F0502020204030204" pitchFamily="34" charset="0"/>
              </a:rPr>
              <a:t>CONCATENATE</a:t>
            </a:r>
            <a:r>
              <a:rPr lang="en-US" smtClean="0">
                <a:latin typeface="Calibri" panose="020F0502020204030204" pitchFamily="34" charset="0"/>
                <a:cs typeface="Calibri" panose="020F0502020204030204" pitchFamily="34" charset="0"/>
              </a:rPr>
              <a:t> means to join or combine. The </a:t>
            </a:r>
            <a:r>
              <a:rPr lang="en-US" b="1" smtClean="0">
                <a:latin typeface="Calibri" panose="020F0502020204030204" pitchFamily="34" charset="0"/>
                <a:cs typeface="Calibri" panose="020F0502020204030204" pitchFamily="34" charset="0"/>
              </a:rPr>
              <a:t>CONCATENATE</a:t>
            </a:r>
            <a:r>
              <a:rPr lang="en-US" smtClean="0">
                <a:latin typeface="Calibri" panose="020F0502020204030204" pitchFamily="34" charset="0"/>
                <a:cs typeface="Calibri" panose="020F0502020204030204" pitchFamily="34" charset="0"/>
              </a:rPr>
              <a:t> function in </a:t>
            </a:r>
            <a:r>
              <a:rPr lang="en-US" b="1" smtClean="0">
                <a:latin typeface="Calibri" panose="020F0502020204030204" pitchFamily="34" charset="0"/>
                <a:cs typeface="Calibri" panose="020F0502020204030204" pitchFamily="34" charset="0"/>
              </a:rPr>
              <a:t>Excel</a:t>
            </a:r>
            <a:r>
              <a:rPr lang="en-US" smtClean="0">
                <a:latin typeface="Calibri" panose="020F0502020204030204" pitchFamily="34" charset="0"/>
                <a:cs typeface="Calibri" panose="020F0502020204030204" pitchFamily="34" charset="0"/>
              </a:rPr>
              <a:t> is used to combine the text from different cells into one cell.</a:t>
            </a:r>
            <a:endParaRPr lang="en-US" dirty="0">
              <a:latin typeface="Calibri" panose="020F0502020204030204" pitchFamily="34" charset="0"/>
              <a:cs typeface="Calibri" panose="020F0502020204030204" pitchFamily="34" charset="0"/>
            </a:endParaRPr>
          </a:p>
        </p:txBody>
      </p:sp>
      <p:sp>
        <p:nvSpPr>
          <p:cNvPr id="3" name="Rectangle 2"/>
          <p:cNvSpPr/>
          <p:nvPr/>
        </p:nvSpPr>
        <p:spPr>
          <a:xfrm>
            <a:off x="1924333" y="1738005"/>
            <a:ext cx="5281683" cy="369332"/>
          </a:xfrm>
          <a:prstGeom prst="rect">
            <a:avLst/>
          </a:prstGeom>
        </p:spPr>
        <p:txBody>
          <a:bodyPr wrap="square">
            <a:spAutoFit/>
          </a:bodyPr>
          <a:lstStyle/>
          <a:p>
            <a:r>
              <a:rPr lang="en-IN" dirty="0" smtClean="0"/>
              <a:t>Formula =CONCATENATE(B2</a:t>
            </a:r>
            <a:r>
              <a:rPr lang="en-IN" dirty="0"/>
              <a:t>," ",C2)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333" y="2212748"/>
            <a:ext cx="9485195" cy="4511554"/>
          </a:xfrm>
          <a:prstGeom prst="rect">
            <a:avLst/>
          </a:prstGeom>
        </p:spPr>
      </p:pic>
      <p:sp>
        <p:nvSpPr>
          <p:cNvPr id="7" name="Rectangle 6"/>
          <p:cNvSpPr/>
          <p:nvPr/>
        </p:nvSpPr>
        <p:spPr>
          <a:xfrm>
            <a:off x="1924333" y="299477"/>
            <a:ext cx="2053896" cy="523220"/>
          </a:xfrm>
          <a:prstGeom prst="rect">
            <a:avLst/>
          </a:prstGeom>
        </p:spPr>
        <p:txBody>
          <a:bodyPr wrap="none">
            <a:spAutoFit/>
          </a:bodyPr>
          <a:lstStyle/>
          <a:p>
            <a:r>
              <a:rPr lang="en-US" sz="2800" b="1" dirty="0">
                <a:latin typeface="Calibri" panose="020F0502020204030204" pitchFamily="34" charset="0"/>
                <a:cs typeface="Calibri" panose="020F0502020204030204" pitchFamily="34" charset="0"/>
              </a:rPr>
              <a:t>Concatenate</a:t>
            </a:r>
            <a:endParaRPr lang="en-IN" sz="2800" dirty="0"/>
          </a:p>
        </p:txBody>
      </p:sp>
    </p:spTree>
    <p:extLst>
      <p:ext uri="{BB962C8B-B14F-4D97-AF65-F5344CB8AC3E}">
        <p14:creationId xmlns:p14="http://schemas.microsoft.com/office/powerpoint/2010/main" val="2773740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0517" y="617561"/>
            <a:ext cx="9699009" cy="646331"/>
          </a:xfrm>
          <a:prstGeom prst="rect">
            <a:avLst/>
          </a:prstGeom>
        </p:spPr>
        <p:txBody>
          <a:bodyPr wrap="square">
            <a:spAutoFit/>
          </a:bodyPr>
          <a:lstStyle/>
          <a:p>
            <a:r>
              <a:rPr lang="en-US" dirty="0" smtClean="0">
                <a:latin typeface="Calibri" panose="020F0502020204030204" pitchFamily="34" charset="0"/>
                <a:cs typeface="Calibri" panose="020F0502020204030204" pitchFamily="34" charset="0"/>
              </a:rPr>
              <a:t>To </a:t>
            </a:r>
            <a:r>
              <a:rPr lang="en-US" dirty="0">
                <a:latin typeface="Calibri" panose="020F0502020204030204" pitchFamily="34" charset="0"/>
                <a:cs typeface="Calibri" panose="020F0502020204030204" pitchFamily="34" charset="0"/>
              </a:rPr>
              <a:t>calculate the age of a person in Excel, </a:t>
            </a:r>
            <a:r>
              <a:rPr lang="en-US" b="1" dirty="0">
                <a:latin typeface="Calibri" panose="020F0502020204030204" pitchFamily="34" charset="0"/>
                <a:cs typeface="Calibri" panose="020F0502020204030204" pitchFamily="34" charset="0"/>
              </a:rPr>
              <a:t>use DATEDIF and TODAY</a:t>
            </a:r>
            <a:r>
              <a:rPr lang="en-US" dirty="0">
                <a:latin typeface="Calibri" panose="020F0502020204030204" pitchFamily="34" charset="0"/>
                <a:cs typeface="Calibri" panose="020F0502020204030204" pitchFamily="34" charset="0"/>
              </a:rPr>
              <a:t>. The DATEDIF function has three arguments. Enter the date of birth into cell A2.</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710518" y="1374591"/>
            <a:ext cx="4057521" cy="369332"/>
          </a:xfrm>
          <a:prstGeom prst="rect">
            <a:avLst/>
          </a:prstGeom>
        </p:spPr>
        <p:txBody>
          <a:bodyPr wrap="none">
            <a:spAutoFit/>
          </a:bodyPr>
          <a:lstStyle/>
          <a:p>
            <a:r>
              <a:rPr lang="en-IN" dirty="0" smtClean="0"/>
              <a:t>Formula= DATEDIF(H2,TODAY</a:t>
            </a:r>
            <a:r>
              <a:rPr lang="en-IN" dirty="0"/>
              <a:t>(),"Y")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517" y="1854622"/>
            <a:ext cx="10026557" cy="4902184"/>
          </a:xfrm>
          <a:prstGeom prst="rect">
            <a:avLst/>
          </a:prstGeom>
        </p:spPr>
      </p:pic>
      <p:sp>
        <p:nvSpPr>
          <p:cNvPr id="7" name="Rectangle 6"/>
          <p:cNvSpPr/>
          <p:nvPr/>
        </p:nvSpPr>
        <p:spPr>
          <a:xfrm>
            <a:off x="1710517" y="147682"/>
            <a:ext cx="749885" cy="523220"/>
          </a:xfrm>
          <a:prstGeom prst="rect">
            <a:avLst/>
          </a:prstGeom>
        </p:spPr>
        <p:txBody>
          <a:bodyPr wrap="none">
            <a:spAutoFit/>
          </a:bodyPr>
          <a:lstStyle/>
          <a:p>
            <a:r>
              <a:rPr lang="en-US" sz="2800" b="1" dirty="0" smtClean="0">
                <a:latin typeface="Calibri" panose="020F0502020204030204" pitchFamily="34" charset="0"/>
                <a:cs typeface="Calibri" panose="020F0502020204030204" pitchFamily="34" charset="0"/>
              </a:rPr>
              <a:t>Age</a:t>
            </a:r>
            <a:endParaRPr lang="en-IN" sz="2800" dirty="0"/>
          </a:p>
        </p:txBody>
      </p:sp>
    </p:spTree>
    <p:extLst>
      <p:ext uri="{BB962C8B-B14F-4D97-AF65-F5344CB8AC3E}">
        <p14:creationId xmlns:p14="http://schemas.microsoft.com/office/powerpoint/2010/main" val="4161765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3474" y="949489"/>
            <a:ext cx="9398758" cy="646331"/>
          </a:xfrm>
          <a:prstGeom prst="rect">
            <a:avLst/>
          </a:prstGeom>
        </p:spPr>
        <p:txBody>
          <a:bodyPr wrap="square">
            <a:spAutoFit/>
          </a:bodyPr>
          <a:lstStyle/>
          <a:p>
            <a:r>
              <a:rPr lang="en-US" dirty="0">
                <a:solidFill>
                  <a:srgbClr val="4D5156"/>
                </a:solidFill>
                <a:latin typeface="arial" panose="020B0604020202020204" pitchFamily="34" charset="0"/>
              </a:rPr>
              <a:t>This formula returns a number value, then you can convert the number to a date format as you need.</a:t>
            </a:r>
            <a:endParaRPr lang="en-IN" dirty="0"/>
          </a:p>
        </p:txBody>
      </p:sp>
      <p:sp>
        <p:nvSpPr>
          <p:cNvPr id="3" name="Rectangle 2"/>
          <p:cNvSpPr/>
          <p:nvPr/>
        </p:nvSpPr>
        <p:spPr>
          <a:xfrm>
            <a:off x="1983474" y="282770"/>
            <a:ext cx="1410194" cy="584775"/>
          </a:xfrm>
          <a:prstGeom prst="rect">
            <a:avLst/>
          </a:prstGeom>
        </p:spPr>
        <p:txBody>
          <a:bodyPr wrap="none">
            <a:spAutoFit/>
          </a:bodyPr>
          <a:lstStyle/>
          <a:p>
            <a:r>
              <a:rPr lang="en-US" sz="3200" b="1" dirty="0" smtClean="0">
                <a:latin typeface="Calibri" panose="020F0502020204030204" pitchFamily="34" charset="0"/>
                <a:cs typeface="Calibri" panose="020F0502020204030204" pitchFamily="34" charset="0"/>
              </a:rPr>
              <a:t>Format</a:t>
            </a:r>
            <a:endParaRPr lang="en-IN"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474" y="1739319"/>
            <a:ext cx="10012908" cy="5035506"/>
          </a:xfrm>
          <a:prstGeom prst="rect">
            <a:avLst/>
          </a:prstGeom>
        </p:spPr>
      </p:pic>
    </p:spTree>
    <p:extLst>
      <p:ext uri="{BB962C8B-B14F-4D97-AF65-F5344CB8AC3E}">
        <p14:creationId xmlns:p14="http://schemas.microsoft.com/office/powerpoint/2010/main" val="3773071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5164" y="1561616"/>
            <a:ext cx="9275307" cy="1200329"/>
          </a:xfrm>
          <a:prstGeom prst="rect">
            <a:avLst/>
          </a:prstGeom>
        </p:spPr>
        <p:txBody>
          <a:bodyPr wrap="square">
            <a:spAutoFit/>
          </a:bodyPr>
          <a:lstStyle/>
          <a:p>
            <a:r>
              <a:rPr lang="en-US" sz="2400" dirty="0">
                <a:solidFill>
                  <a:srgbClr val="4D5156"/>
                </a:solidFill>
                <a:latin typeface="Calibri" panose="020F0502020204030204" pitchFamily="34" charset="0"/>
                <a:cs typeface="Calibri" panose="020F0502020204030204" pitchFamily="34" charset="0"/>
              </a:rPr>
              <a:t>Use the </a:t>
            </a:r>
            <a:r>
              <a:rPr lang="en-US" sz="2400" b="1" dirty="0">
                <a:solidFill>
                  <a:srgbClr val="5F6368"/>
                </a:solidFill>
                <a:latin typeface="Calibri" panose="020F0502020204030204" pitchFamily="34" charset="0"/>
                <a:cs typeface="Calibri" panose="020F0502020204030204" pitchFamily="34" charset="0"/>
              </a:rPr>
              <a:t>LOOKUP</a:t>
            </a:r>
            <a:r>
              <a:rPr lang="en-US" sz="2400" dirty="0">
                <a:solidFill>
                  <a:srgbClr val="4D5156"/>
                </a:solidFill>
                <a:latin typeface="Calibri" panose="020F0502020204030204" pitchFamily="34" charset="0"/>
                <a:cs typeface="Calibri" panose="020F0502020204030204" pitchFamily="34" charset="0"/>
              </a:rPr>
              <a:t> function to look up a value in a one-column or one-row range, and retrieve a value from the same position in another one-column or one-row range.</a:t>
            </a:r>
            <a:endParaRPr lang="en-IN" sz="2400" dirty="0">
              <a:latin typeface="Calibri" panose="020F0502020204030204" pitchFamily="34" charset="0"/>
              <a:cs typeface="Calibri" panose="020F0502020204030204" pitchFamily="34" charset="0"/>
            </a:endParaRPr>
          </a:p>
        </p:txBody>
      </p:sp>
      <p:sp>
        <p:nvSpPr>
          <p:cNvPr id="3" name="Rectangle 2"/>
          <p:cNvSpPr/>
          <p:nvPr/>
        </p:nvSpPr>
        <p:spPr>
          <a:xfrm>
            <a:off x="2175164" y="534309"/>
            <a:ext cx="1589666" cy="646331"/>
          </a:xfrm>
          <a:prstGeom prst="rect">
            <a:avLst/>
          </a:prstGeom>
        </p:spPr>
        <p:txBody>
          <a:bodyPr wrap="none">
            <a:spAutoFit/>
          </a:bodyPr>
          <a:lstStyle/>
          <a:p>
            <a:r>
              <a:rPr lang="en-US" sz="3600" b="1" dirty="0" smtClean="0">
                <a:latin typeface="Calibri" panose="020F0502020204030204" pitchFamily="34" charset="0"/>
                <a:cs typeface="Calibri" panose="020F0502020204030204" pitchFamily="34" charset="0"/>
              </a:rPr>
              <a:t>Lookup</a:t>
            </a:r>
            <a:endParaRPr lang="en-IN" sz="3600" dirty="0"/>
          </a:p>
        </p:txBody>
      </p:sp>
      <p:sp>
        <p:nvSpPr>
          <p:cNvPr id="4" name="Rectangle 3"/>
          <p:cNvSpPr/>
          <p:nvPr/>
        </p:nvSpPr>
        <p:spPr>
          <a:xfrm>
            <a:off x="2332194" y="3142921"/>
            <a:ext cx="9319479" cy="369332"/>
          </a:xfrm>
          <a:prstGeom prst="rect">
            <a:avLst/>
          </a:prstGeom>
        </p:spPr>
        <p:txBody>
          <a:bodyPr wrap="square">
            <a:spAutoFit/>
          </a:bodyPr>
          <a:lstStyle/>
          <a:p>
            <a:r>
              <a:rPr lang="en-IN" dirty="0" smtClean="0"/>
              <a:t>Formula= LOOKUP(A2,Rawdata!A1</a:t>
            </a:r>
            <a:r>
              <a:rPr lang="en-IN" dirty="0"/>
              <a:t>:$Y$20001,Rawdata!$L$19874:$L$20001)</a:t>
            </a:r>
          </a:p>
        </p:txBody>
      </p:sp>
    </p:spTree>
    <p:extLst>
      <p:ext uri="{BB962C8B-B14F-4D97-AF65-F5344CB8AC3E}">
        <p14:creationId xmlns:p14="http://schemas.microsoft.com/office/powerpoint/2010/main" val="573159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2491" y="482221"/>
            <a:ext cx="5596710"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15003" y="521752"/>
            <a:ext cx="8911687" cy="1280890"/>
          </a:xfrm>
        </p:spPr>
        <p:txBody>
          <a:bodyPr>
            <a:normAutofit/>
          </a:bodyPr>
          <a:lstStyle/>
          <a:p>
            <a:pPr algn="ctr"/>
            <a:r>
              <a:rPr lang="en-US" sz="4800" b="1" dirty="0" smtClean="0">
                <a:latin typeface="Algerian" panose="04020705040A02060702" pitchFamily="82" charset="0"/>
              </a:rPr>
              <a:t>Tables Contents</a:t>
            </a:r>
            <a:endParaRPr lang="en-IN" sz="4800" b="1" dirty="0">
              <a:latin typeface="Algerian" panose="04020705040A02060702" pitchFamily="82" charset="0"/>
            </a:endParaRPr>
          </a:p>
        </p:txBody>
      </p:sp>
      <p:sp>
        <p:nvSpPr>
          <p:cNvPr id="3" name="Content Placeholder 2"/>
          <p:cNvSpPr>
            <a:spLocks noGrp="1"/>
          </p:cNvSpPr>
          <p:nvPr>
            <p:ph idx="1"/>
          </p:nvPr>
        </p:nvSpPr>
        <p:spPr>
          <a:xfrm>
            <a:off x="2347414" y="1905000"/>
            <a:ext cx="9174558" cy="4249607"/>
          </a:xfrm>
        </p:spPr>
        <p:txBody>
          <a:bodyPr>
            <a:normAutofit/>
          </a:bodyPr>
          <a:lstStyle/>
          <a:p>
            <a:r>
              <a:rPr lang="en-US" sz="2400" dirty="0" smtClean="0">
                <a:latin typeface="Calibri" panose="020F0502020204030204" pitchFamily="34" charset="0"/>
                <a:cs typeface="Calibri" panose="020F0502020204030204" pitchFamily="34" charset="0"/>
              </a:rPr>
              <a:t>Introduction</a:t>
            </a:r>
          </a:p>
          <a:p>
            <a:r>
              <a:rPr lang="en-US" sz="2400" dirty="0" smtClean="0">
                <a:latin typeface="Calibri" panose="020F0502020204030204" pitchFamily="34" charset="0"/>
                <a:cs typeface="Calibri" panose="020F0502020204030204" pitchFamily="34" charset="0"/>
              </a:rPr>
              <a:t>Scope of Project</a:t>
            </a:r>
          </a:p>
          <a:p>
            <a:r>
              <a:rPr lang="en-US" sz="2400" dirty="0" smtClean="0">
                <a:latin typeface="Calibri" panose="020F0502020204030204" pitchFamily="34" charset="0"/>
                <a:cs typeface="Calibri" panose="020F0502020204030204" pitchFamily="34" charset="0"/>
              </a:rPr>
              <a:t>Tools to be used</a:t>
            </a:r>
          </a:p>
          <a:p>
            <a:r>
              <a:rPr lang="en-US" sz="2400" dirty="0" smtClean="0">
                <a:latin typeface="Calibri" panose="020F0502020204030204" pitchFamily="34" charset="0"/>
                <a:cs typeface="Calibri" panose="020F0502020204030204" pitchFamily="34" charset="0"/>
              </a:rPr>
              <a:t>Suggestions</a:t>
            </a:r>
          </a:p>
          <a:p>
            <a:r>
              <a:rPr lang="en-US" sz="2400" dirty="0" smtClean="0">
                <a:latin typeface="Calibri" panose="020F0502020204030204" pitchFamily="34" charset="0"/>
                <a:cs typeface="Calibri" panose="020F0502020204030204" pitchFamily="34" charset="0"/>
              </a:rPr>
              <a:t>Advantages</a:t>
            </a:r>
          </a:p>
          <a:p>
            <a:r>
              <a:rPr lang="en-US" sz="2400" dirty="0" smtClean="0">
                <a:latin typeface="Calibri" panose="020F0502020204030204" pitchFamily="34" charset="0"/>
                <a:cs typeface="Calibri" panose="020F0502020204030204" pitchFamily="34" charset="0"/>
              </a:rPr>
              <a:t>Disadvantages</a:t>
            </a:r>
          </a:p>
          <a:p>
            <a:r>
              <a:rPr lang="en-US" sz="2400" dirty="0" smtClean="0">
                <a:latin typeface="Calibri" panose="020F0502020204030204" pitchFamily="34" charset="0"/>
                <a:cs typeface="Calibri" panose="020F0502020204030204" pitchFamily="34" charset="0"/>
              </a:rPr>
              <a:t>Conclusions</a:t>
            </a:r>
          </a:p>
          <a:p>
            <a:pPr marL="0" indent="0">
              <a:buNone/>
            </a:pP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9237" y="283838"/>
            <a:ext cx="1776276" cy="1776276"/>
          </a:xfrm>
          <a:prstGeom prst="rect">
            <a:avLst/>
          </a:prstGeom>
        </p:spPr>
      </p:pic>
    </p:spTree>
    <p:extLst>
      <p:ext uri="{BB962C8B-B14F-4D97-AF65-F5344CB8AC3E}">
        <p14:creationId xmlns:p14="http://schemas.microsoft.com/office/powerpoint/2010/main" val="397864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195" y="211653"/>
            <a:ext cx="4640241" cy="22975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46" y="3316406"/>
            <a:ext cx="6513411" cy="33997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3304" y="196656"/>
            <a:ext cx="4865697" cy="22975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Down Arrow 4"/>
          <p:cNvSpPr/>
          <p:nvPr/>
        </p:nvSpPr>
        <p:spPr>
          <a:xfrm rot="2865015">
            <a:off x="8366324" y="2546548"/>
            <a:ext cx="484632" cy="775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8284485">
            <a:off x="5114251" y="2508850"/>
            <a:ext cx="484632" cy="775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7971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4108" y="1776097"/>
            <a:ext cx="10183091" cy="1815882"/>
          </a:xfrm>
          <a:prstGeom prst="rect">
            <a:avLst/>
          </a:prstGeom>
        </p:spPr>
        <p:txBody>
          <a:bodyPr wrap="square">
            <a:spAutoFit/>
          </a:bodyPr>
          <a:lstStyle/>
          <a:p>
            <a:r>
              <a:rPr lang="en-US" sz="2800" dirty="0">
                <a:solidFill>
                  <a:srgbClr val="000000"/>
                </a:solidFill>
                <a:latin typeface="Calibri" panose="020F0502020204030204" pitchFamily="34" charset="0"/>
                <a:cs typeface="Calibri" panose="020F0502020204030204" pitchFamily="34" charset="0"/>
              </a:rPr>
              <a:t>Conditional formatting is used to change the appearance of cells in a range based on your specified </a:t>
            </a:r>
            <a:r>
              <a:rPr lang="en-US" sz="2800" b="1" dirty="0">
                <a:solidFill>
                  <a:srgbClr val="000000"/>
                </a:solidFill>
                <a:latin typeface="Calibri" panose="020F0502020204030204" pitchFamily="34" charset="0"/>
                <a:cs typeface="Calibri" panose="020F0502020204030204" pitchFamily="34" charset="0"/>
              </a:rPr>
              <a:t>conditions</a:t>
            </a:r>
            <a:r>
              <a:rPr lang="en-US" sz="2800" dirty="0">
                <a:solidFill>
                  <a:srgbClr val="000000"/>
                </a:solidFill>
                <a:latin typeface="Calibri" panose="020F0502020204030204" pitchFamily="34" charset="0"/>
                <a:cs typeface="Calibri" panose="020F0502020204030204" pitchFamily="34" charset="0"/>
              </a:rPr>
              <a:t>.</a:t>
            </a:r>
          </a:p>
          <a:p>
            <a:r>
              <a:rPr lang="en-US" sz="2800" dirty="0">
                <a:solidFill>
                  <a:srgbClr val="000000"/>
                </a:solidFill>
                <a:latin typeface="Calibri" panose="020F0502020204030204" pitchFamily="34" charset="0"/>
                <a:cs typeface="Calibri" panose="020F0502020204030204" pitchFamily="34" charset="0"/>
              </a:rPr>
              <a:t>The conditions are rules based on specified numerical values or matching text.</a:t>
            </a:r>
            <a:endParaRPr lang="en-US" sz="2800" b="0" i="0" dirty="0">
              <a:solidFill>
                <a:srgbClr val="000000"/>
              </a:solidFill>
              <a:effectLst/>
              <a:latin typeface="Calibri" panose="020F0502020204030204" pitchFamily="34" charset="0"/>
              <a:cs typeface="Calibri" panose="020F0502020204030204" pitchFamily="34" charset="0"/>
            </a:endParaRPr>
          </a:p>
        </p:txBody>
      </p:sp>
      <p:sp>
        <p:nvSpPr>
          <p:cNvPr id="3" name="Rectangle 2"/>
          <p:cNvSpPr/>
          <p:nvPr/>
        </p:nvSpPr>
        <p:spPr>
          <a:xfrm>
            <a:off x="1648778" y="695098"/>
            <a:ext cx="6556603" cy="707886"/>
          </a:xfrm>
          <a:prstGeom prst="rect">
            <a:avLst/>
          </a:prstGeom>
        </p:spPr>
        <p:txBody>
          <a:bodyPr wrap="none">
            <a:spAutoFit/>
          </a:bodyPr>
          <a:lstStyle/>
          <a:p>
            <a:r>
              <a:rPr lang="en-US" sz="4000" b="1" dirty="0" smtClean="0">
                <a:latin typeface="Algerian" panose="04020705040A02060702" pitchFamily="82" charset="0"/>
                <a:cs typeface="Calibri" panose="020F0502020204030204" pitchFamily="34" charset="0"/>
              </a:rPr>
              <a:t>Conditional Formatting</a:t>
            </a:r>
            <a:endParaRPr lang="en-IN" sz="4000" dirty="0">
              <a:latin typeface="Algerian" panose="04020705040A02060702" pitchFamily="82" charset="0"/>
            </a:endParaRPr>
          </a:p>
        </p:txBody>
      </p:sp>
      <p:sp>
        <p:nvSpPr>
          <p:cNvPr id="4" name="Rectangle 3"/>
          <p:cNvSpPr/>
          <p:nvPr/>
        </p:nvSpPr>
        <p:spPr>
          <a:xfrm>
            <a:off x="1704108" y="3965092"/>
            <a:ext cx="9906001" cy="1938992"/>
          </a:xfrm>
          <a:prstGeom prst="rect">
            <a:avLst/>
          </a:prstGeom>
        </p:spPr>
        <p:txBody>
          <a:bodyPr wrap="square">
            <a:spAutoFit/>
          </a:bodyPr>
          <a:lstStyle/>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Select the cells you want to apply conditional formatting to. Click the first cell in the range, and </a:t>
            </a:r>
            <a:r>
              <a:rPr lang="en-IN" sz="2400" dirty="0" smtClean="0">
                <a:solidFill>
                  <a:srgbClr val="202124"/>
                </a:solidFill>
                <a:latin typeface="Calibri" panose="020F0502020204030204" pitchFamily="34" charset="0"/>
                <a:cs typeface="Calibri" panose="020F0502020204030204" pitchFamily="34" charset="0"/>
              </a:rPr>
              <a:t>                  then </a:t>
            </a:r>
            <a:r>
              <a:rPr lang="en-IN" sz="2400" dirty="0">
                <a:solidFill>
                  <a:srgbClr val="202124"/>
                </a:solidFill>
                <a:latin typeface="Calibri" panose="020F0502020204030204" pitchFamily="34" charset="0"/>
                <a:cs typeface="Calibri" panose="020F0502020204030204" pitchFamily="34" charset="0"/>
              </a:rPr>
              <a:t>drag to the last cell.</a:t>
            </a:r>
          </a:p>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Click HOME &gt; Conditional Formatting &gt; Highlight Cells Rules &gt; Text that Contains. ...</a:t>
            </a:r>
          </a:p>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Select the </a:t>
            </a:r>
            <a:r>
              <a:rPr lang="en-IN" sz="2400" dirty="0" smtClean="0">
                <a:solidFill>
                  <a:srgbClr val="202124"/>
                </a:solidFill>
                <a:latin typeface="Calibri" panose="020F0502020204030204" pitchFamily="34" charset="0"/>
                <a:cs typeface="Calibri" panose="020F0502020204030204" pitchFamily="34" charset="0"/>
              </a:rPr>
              <a:t>colour </a:t>
            </a:r>
            <a:r>
              <a:rPr lang="en-IN" sz="2400" dirty="0">
                <a:solidFill>
                  <a:srgbClr val="202124"/>
                </a:solidFill>
                <a:latin typeface="Calibri" panose="020F0502020204030204" pitchFamily="34" charset="0"/>
                <a:cs typeface="Calibri" panose="020F0502020204030204" pitchFamily="34" charset="0"/>
              </a:rPr>
              <a:t>format for the text, and click OK</a:t>
            </a:r>
            <a:r>
              <a:rPr lang="en-IN" sz="2400" dirty="0" smtClean="0">
                <a:solidFill>
                  <a:srgbClr val="202124"/>
                </a:solidFill>
                <a:latin typeface="Calibri" panose="020F0502020204030204" pitchFamily="34" charset="0"/>
                <a:cs typeface="Calibri" panose="020F0502020204030204" pitchFamily="34" charset="0"/>
              </a:rPr>
              <a:t>.</a:t>
            </a:r>
            <a:endParaRPr lang="en-IN" sz="2400" dirty="0">
              <a:solidFill>
                <a:srgbClr val="20212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4431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509" y="105830"/>
            <a:ext cx="5583383" cy="298373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509" y="4116031"/>
            <a:ext cx="5583383" cy="26863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381" y="4116031"/>
            <a:ext cx="5377273" cy="270446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91" y="105830"/>
            <a:ext cx="5362563" cy="2983734"/>
          </a:xfrm>
          <a:prstGeom prst="rect">
            <a:avLst/>
          </a:prstGeom>
        </p:spPr>
      </p:pic>
      <p:sp>
        <p:nvSpPr>
          <p:cNvPr id="6" name="Right Arrow 5"/>
          <p:cNvSpPr/>
          <p:nvPr/>
        </p:nvSpPr>
        <p:spPr>
          <a:xfrm>
            <a:off x="5712367" y="1440871"/>
            <a:ext cx="581891" cy="526473"/>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7" name="Down Arrow 6"/>
          <p:cNvSpPr/>
          <p:nvPr/>
        </p:nvSpPr>
        <p:spPr>
          <a:xfrm>
            <a:off x="8977884" y="3158559"/>
            <a:ext cx="484632" cy="900546"/>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eft Arrow 7"/>
          <p:cNvSpPr/>
          <p:nvPr/>
        </p:nvSpPr>
        <p:spPr>
          <a:xfrm>
            <a:off x="5639654" y="5334000"/>
            <a:ext cx="651164" cy="484632"/>
          </a:xfrm>
          <a:prstGeom prst="lef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57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799" y="1800507"/>
            <a:ext cx="10002982" cy="1200329"/>
          </a:xfrm>
          <a:prstGeom prst="rect">
            <a:avLst/>
          </a:prstGeom>
        </p:spPr>
        <p:txBody>
          <a:bodyPr wrap="square">
            <a:spAutoFit/>
          </a:bodyPr>
          <a:lstStyle/>
          <a:p>
            <a:pPr algn="just"/>
            <a:r>
              <a:rPr lang="en-US" sz="2400" dirty="0">
                <a:solidFill>
                  <a:schemeClr val="tx1">
                    <a:lumMod val="75000"/>
                    <a:lumOff val="25000"/>
                  </a:schemeClr>
                </a:solidFill>
                <a:latin typeface="Calibri" panose="020F0502020204030204" pitchFamily="34" charset="0"/>
                <a:cs typeface="Calibri" panose="020F0502020204030204" pitchFamily="34" charset="0"/>
              </a:rPr>
              <a:t>The REPLACE </a:t>
            </a:r>
            <a:r>
              <a:rPr lang="en-US" sz="2400" dirty="0" smtClean="0">
                <a:solidFill>
                  <a:schemeClr val="tx1">
                    <a:lumMod val="75000"/>
                    <a:lumOff val="25000"/>
                  </a:schemeClr>
                </a:solidFill>
                <a:latin typeface="Calibri" panose="020F0502020204030204" pitchFamily="34" charset="0"/>
                <a:cs typeface="Calibri" panose="020F0502020204030204" pitchFamily="34" charset="0"/>
              </a:rPr>
              <a:t>Function</a:t>
            </a:r>
            <a:r>
              <a:rPr lang="en-US" sz="2400" baseline="30000" dirty="0">
                <a:solidFill>
                  <a:schemeClr val="tx1">
                    <a:lumMod val="75000"/>
                    <a:lumOff val="25000"/>
                  </a:schemeClr>
                </a:solidFill>
                <a:latin typeface="Calibri" panose="020F0502020204030204" pitchFamily="34" charset="0"/>
                <a:cs typeface="Calibri" panose="020F0502020204030204" pitchFamily="34" charset="0"/>
              </a:rPr>
              <a:t> </a:t>
            </a:r>
            <a:r>
              <a:rPr lang="en-US" sz="2400" dirty="0" smtClean="0">
                <a:solidFill>
                  <a:schemeClr val="tx1">
                    <a:lumMod val="75000"/>
                    <a:lumOff val="25000"/>
                  </a:schemeClr>
                </a:solidFill>
                <a:latin typeface="Calibri" panose="020F0502020204030204" pitchFamily="34" charset="0"/>
                <a:cs typeface="Calibri" panose="020F0502020204030204" pitchFamily="34" charset="0"/>
              </a:rPr>
              <a:t>is </a:t>
            </a:r>
            <a:r>
              <a:rPr lang="en-US" sz="2400" dirty="0">
                <a:solidFill>
                  <a:schemeClr val="tx1">
                    <a:lumMod val="75000"/>
                    <a:lumOff val="25000"/>
                  </a:schemeClr>
                </a:solidFill>
                <a:latin typeface="Calibri" panose="020F0502020204030204" pitchFamily="34" charset="0"/>
                <a:cs typeface="Calibri" panose="020F0502020204030204" pitchFamily="34" charset="0"/>
              </a:rPr>
              <a:t>categorized under Excel TEXT </a:t>
            </a:r>
            <a:r>
              <a:rPr lang="en-US" sz="2400" dirty="0" smtClean="0">
                <a:solidFill>
                  <a:schemeClr val="tx1">
                    <a:lumMod val="75000"/>
                    <a:lumOff val="25000"/>
                  </a:schemeClr>
                </a:solidFill>
                <a:latin typeface="Calibri" panose="020F0502020204030204" pitchFamily="34" charset="0"/>
                <a:cs typeface="Calibri" panose="020F0502020204030204" pitchFamily="34" charset="0"/>
              </a:rPr>
              <a:t>functions. </a:t>
            </a:r>
            <a:r>
              <a:rPr lang="en-US" sz="2400" dirty="0">
                <a:solidFill>
                  <a:schemeClr val="tx1">
                    <a:lumMod val="75000"/>
                    <a:lumOff val="25000"/>
                  </a:schemeClr>
                </a:solidFill>
                <a:latin typeface="Calibri" panose="020F0502020204030204" pitchFamily="34" charset="0"/>
                <a:cs typeface="Calibri" panose="020F0502020204030204" pitchFamily="34" charset="0"/>
              </a:rPr>
              <a:t>The function will replace part of a text string, based on the number of characters you specify, with a different text string.</a:t>
            </a:r>
            <a:endParaRPr lang="en-IN"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Rectangle 2"/>
          <p:cNvSpPr/>
          <p:nvPr/>
        </p:nvSpPr>
        <p:spPr>
          <a:xfrm>
            <a:off x="1828798" y="608398"/>
            <a:ext cx="2452255" cy="646331"/>
          </a:xfrm>
          <a:prstGeom prst="rect">
            <a:avLst/>
          </a:prstGeom>
        </p:spPr>
        <p:txBody>
          <a:bodyPr wrap="square">
            <a:spAutoFit/>
          </a:bodyPr>
          <a:lstStyle/>
          <a:p>
            <a:r>
              <a:rPr lang="en-US" sz="3600" b="1" dirty="0" smtClean="0">
                <a:latin typeface="Algerian" panose="04020705040A02060702" pitchFamily="82" charset="0"/>
                <a:cs typeface="Calibri" panose="020F0502020204030204" pitchFamily="34" charset="0"/>
              </a:rPr>
              <a:t>Replace</a:t>
            </a:r>
            <a:endParaRPr lang="en-IN" sz="3600" b="1" dirty="0">
              <a:latin typeface="Algerian" panose="04020705040A02060702" pitchFamily="82" charset="0"/>
            </a:endParaRPr>
          </a:p>
        </p:txBody>
      </p:sp>
      <p:sp>
        <p:nvSpPr>
          <p:cNvPr id="4" name="Rectangle 3"/>
          <p:cNvSpPr/>
          <p:nvPr/>
        </p:nvSpPr>
        <p:spPr>
          <a:xfrm>
            <a:off x="1828798" y="3546614"/>
            <a:ext cx="10002983" cy="1938992"/>
          </a:xfrm>
          <a:prstGeom prst="rect">
            <a:avLst/>
          </a:prstGeom>
        </p:spPr>
        <p:txBody>
          <a:bodyPr wrap="square">
            <a:spAutoFit/>
          </a:bodyPr>
          <a:lstStyle/>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Press </a:t>
            </a:r>
            <a:r>
              <a:rPr lang="en-US" sz="2000" dirty="0" err="1">
                <a:solidFill>
                  <a:srgbClr val="202124"/>
                </a:solidFill>
                <a:latin typeface="Calibri" panose="020F0502020204030204" pitchFamily="34" charset="0"/>
                <a:cs typeface="Calibri" panose="020F0502020204030204" pitchFamily="34" charset="0"/>
              </a:rPr>
              <a:t>Ctrl+H</a:t>
            </a:r>
            <a:r>
              <a:rPr lang="en-US" sz="2000" dirty="0">
                <a:solidFill>
                  <a:srgbClr val="202124"/>
                </a:solidFill>
                <a:latin typeface="Calibri" panose="020F0502020204030204" pitchFamily="34" charset="0"/>
                <a:cs typeface="Calibri" panose="020F0502020204030204" pitchFamily="34" charset="0"/>
              </a:rPr>
              <a:t> or go to Home &gt; Find &amp; Select &gt; Replace.</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Find what, type the text or numbers you want to find.</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You can further define your search: ...</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the Replace with box, enter the text or numbers you want to use to replace the search text.</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Select Replace or Replace All.</a:t>
            </a:r>
            <a:endParaRPr lang="en-US" sz="2000" b="0" i="0" dirty="0">
              <a:solidFill>
                <a:srgbClr val="2021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59961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45" y="163019"/>
            <a:ext cx="5694217" cy="310665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27" y="3880511"/>
            <a:ext cx="6740235" cy="2977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82" y="163020"/>
            <a:ext cx="5735782" cy="3106654"/>
          </a:xfrm>
          <a:prstGeom prst="rect">
            <a:avLst/>
          </a:prstGeom>
          <a:noFill/>
          <a:ln>
            <a:noFill/>
          </a:ln>
        </p:spPr>
      </p:pic>
      <p:sp>
        <p:nvSpPr>
          <p:cNvPr id="5" name="Down Arrow 4"/>
          <p:cNvSpPr/>
          <p:nvPr/>
        </p:nvSpPr>
        <p:spPr>
          <a:xfrm rot="1995129">
            <a:off x="7924799" y="3291694"/>
            <a:ext cx="401782" cy="623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rot="18390472">
            <a:off x="4156363" y="3291694"/>
            <a:ext cx="401782" cy="623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37919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736" y="1577960"/>
            <a:ext cx="9679010" cy="1938992"/>
          </a:xfrm>
          <a:prstGeom prst="rect">
            <a:avLst/>
          </a:prstGeom>
        </p:spPr>
        <p:txBody>
          <a:bodyPr wrap="square">
            <a:spAutoFit/>
          </a:bodyPr>
          <a:lstStyle/>
          <a:p>
            <a:pPr algn="just"/>
            <a:r>
              <a:rPr lang="en-US" sz="2400" dirty="0">
                <a:solidFill>
                  <a:schemeClr val="tx1">
                    <a:lumMod val="95000"/>
                    <a:lumOff val="5000"/>
                  </a:schemeClr>
                </a:solidFill>
                <a:latin typeface="Calibri" panose="020F0502020204030204" pitchFamily="34" charset="0"/>
                <a:cs typeface="Calibri" panose="020F0502020204030204" pitchFamily="34" charset="0"/>
              </a:rPr>
              <a:t>Pivot tables are among the most useful and powerful features in Excel. We use them in summarizing the data stored in a table. They organize and rearrange statistics (or "pivot") to draw attention to the valuable facts. You can take an extremely large data set and see the relevant information you need in a clean, concise, manageable way.</a:t>
            </a:r>
            <a:endParaRPr lang="en-IN" sz="24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 name="Rectangle 2"/>
          <p:cNvSpPr/>
          <p:nvPr/>
        </p:nvSpPr>
        <p:spPr>
          <a:xfrm>
            <a:off x="1584736" y="621986"/>
            <a:ext cx="4535216" cy="584775"/>
          </a:xfrm>
          <a:prstGeom prst="rect">
            <a:avLst/>
          </a:prstGeom>
        </p:spPr>
        <p:txBody>
          <a:bodyPr wrap="none">
            <a:spAutoFit/>
          </a:bodyPr>
          <a:lstStyle/>
          <a:p>
            <a:r>
              <a:rPr lang="en-US" sz="3200" b="1" dirty="0" smtClean="0">
                <a:latin typeface="Algerian" panose="04020705040A02060702" pitchFamily="82" charset="0"/>
                <a:cs typeface="Calibri" panose="020F0502020204030204" pitchFamily="34" charset="0"/>
              </a:rPr>
              <a:t>Pivot Table In Excel</a:t>
            </a:r>
            <a:endParaRPr lang="en-IN" sz="3200" dirty="0">
              <a:latin typeface="Algerian" panose="04020705040A02060702" pitchFamily="82" charset="0"/>
            </a:endParaRPr>
          </a:p>
        </p:txBody>
      </p:sp>
      <p:sp>
        <p:nvSpPr>
          <p:cNvPr id="4" name="Rectangle 3"/>
          <p:cNvSpPr/>
          <p:nvPr/>
        </p:nvSpPr>
        <p:spPr>
          <a:xfrm>
            <a:off x="1584736" y="3888151"/>
            <a:ext cx="9894806" cy="1631216"/>
          </a:xfrm>
          <a:prstGeom prst="rect">
            <a:avLst/>
          </a:prstGeom>
        </p:spPr>
        <p:txBody>
          <a:bodyPr wrap="square">
            <a:spAutoFit/>
          </a:bodyPr>
          <a:lstStyle/>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Select a cell in the source data or table range.</a:t>
            </a: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Go to Insert &gt; PivotTable.</a:t>
            </a: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Excel displays the Create PivotTable dialog box with your range or table name selected</a:t>
            </a:r>
            <a:r>
              <a:rPr lang="en-US" sz="2000" dirty="0" smtClean="0">
                <a:solidFill>
                  <a:srgbClr val="202124"/>
                </a:solidFill>
                <a:latin typeface="Calibri" panose="020F0502020204030204" pitchFamily="34" charset="0"/>
                <a:cs typeface="Calibri" panose="020F0502020204030204" pitchFamily="34" charset="0"/>
              </a:rPr>
              <a:t>.</a:t>
            </a:r>
            <a:endParaRPr lang="en-US" sz="2000" dirty="0">
              <a:solidFill>
                <a:srgbClr val="202124"/>
              </a:solidFill>
              <a:latin typeface="Calibri" panose="020F0502020204030204" pitchFamily="34" charset="0"/>
              <a:cs typeface="Calibri" panose="020F0502020204030204" pitchFamily="34" charset="0"/>
            </a:endParaRP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the Choose where you want the PivotTable report to be placed section, select New Worksheet, or Existing Worksheet.</a:t>
            </a:r>
            <a:endParaRPr lang="en-US" sz="2000" b="0" i="0" dirty="0">
              <a:solidFill>
                <a:srgbClr val="2021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3683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0" y="124370"/>
            <a:ext cx="5728163" cy="29790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4370"/>
            <a:ext cx="5857353" cy="29790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927" y="3685309"/>
            <a:ext cx="7398327" cy="3172691"/>
          </a:xfrm>
          <a:prstGeom prst="rect">
            <a:avLst/>
          </a:prstGeom>
        </p:spPr>
      </p:pic>
      <p:sp>
        <p:nvSpPr>
          <p:cNvPr id="5" name="Down Arrow 4"/>
          <p:cNvSpPr/>
          <p:nvPr/>
        </p:nvSpPr>
        <p:spPr>
          <a:xfrm rot="1390408">
            <a:off x="7859980" y="3166414"/>
            <a:ext cx="429491" cy="532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9480655">
            <a:off x="3898226" y="3202409"/>
            <a:ext cx="429491" cy="489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14468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1817" y="3895775"/>
            <a:ext cx="7855527" cy="1477328"/>
          </a:xfrm>
          <a:prstGeom prst="rect">
            <a:avLst/>
          </a:prstGeom>
        </p:spPr>
        <p:txBody>
          <a:bodyPr wrap="square">
            <a:spAutoFit/>
          </a:bodyPr>
          <a:lstStyle/>
          <a:p>
            <a:pPr>
              <a:buFont typeface="+mj-lt"/>
              <a:buAutoNum type="arabicPeriod"/>
            </a:pPr>
            <a:r>
              <a:rPr lang="en-IN" dirty="0">
                <a:solidFill>
                  <a:srgbClr val="202124"/>
                </a:solidFill>
                <a:latin typeface="Google Sans"/>
              </a:rPr>
              <a:t>Select a cell in your table.</a:t>
            </a:r>
          </a:p>
          <a:p>
            <a:pPr>
              <a:buFont typeface="+mj-lt"/>
              <a:buAutoNum type="arabicPeriod"/>
            </a:pPr>
            <a:r>
              <a:rPr lang="en-IN" dirty="0">
                <a:solidFill>
                  <a:srgbClr val="202124"/>
                </a:solidFill>
                <a:latin typeface="Google Sans"/>
              </a:rPr>
              <a:t>Select Insert &gt; PivotChart .</a:t>
            </a:r>
          </a:p>
          <a:p>
            <a:pPr>
              <a:buFont typeface="+mj-lt"/>
              <a:buAutoNum type="arabicPeriod"/>
            </a:pPr>
            <a:r>
              <a:rPr lang="en-IN" dirty="0">
                <a:solidFill>
                  <a:srgbClr val="202124"/>
                </a:solidFill>
                <a:latin typeface="Google Sans"/>
              </a:rPr>
              <a:t>Select where you want the PivotChart to appear.</a:t>
            </a:r>
          </a:p>
          <a:p>
            <a:pPr>
              <a:buFont typeface="+mj-lt"/>
              <a:buAutoNum type="arabicPeriod"/>
            </a:pPr>
            <a:r>
              <a:rPr lang="en-IN" dirty="0">
                <a:solidFill>
                  <a:srgbClr val="202124"/>
                </a:solidFill>
                <a:latin typeface="Google Sans"/>
              </a:rPr>
              <a:t>Select OK.</a:t>
            </a:r>
          </a:p>
          <a:p>
            <a:pPr>
              <a:buFont typeface="+mj-lt"/>
              <a:buAutoNum type="arabicPeriod"/>
            </a:pPr>
            <a:r>
              <a:rPr lang="en-IN" dirty="0">
                <a:solidFill>
                  <a:srgbClr val="202124"/>
                </a:solidFill>
                <a:latin typeface="Google Sans"/>
              </a:rPr>
              <a:t>Select the fields to display in the menu</a:t>
            </a:r>
            <a:r>
              <a:rPr lang="en-IN" dirty="0" smtClean="0">
                <a:solidFill>
                  <a:srgbClr val="202124"/>
                </a:solidFill>
                <a:latin typeface="Google Sans"/>
              </a:rPr>
              <a:t>.</a:t>
            </a:r>
            <a:endParaRPr lang="en-IN" dirty="0">
              <a:solidFill>
                <a:srgbClr val="202124"/>
              </a:solidFill>
              <a:latin typeface="Google Sans"/>
            </a:endParaRPr>
          </a:p>
        </p:txBody>
      </p:sp>
      <p:sp>
        <p:nvSpPr>
          <p:cNvPr id="3" name="Rectangle 2"/>
          <p:cNvSpPr/>
          <p:nvPr/>
        </p:nvSpPr>
        <p:spPr>
          <a:xfrm>
            <a:off x="1731817" y="1708056"/>
            <a:ext cx="8963892" cy="1754326"/>
          </a:xfrm>
          <a:prstGeom prst="rect">
            <a:avLst/>
          </a:prstGeom>
        </p:spPr>
        <p:txBody>
          <a:bodyPr wrap="square">
            <a:spAutoFit/>
          </a:bodyPr>
          <a:lstStyle/>
          <a:p>
            <a:r>
              <a:rPr lang="en-US" dirty="0">
                <a:solidFill>
                  <a:srgbClr val="000000"/>
                </a:solidFill>
                <a:latin typeface="Verdana" panose="020B0604030504040204" pitchFamily="34" charset="0"/>
              </a:rPr>
              <a:t>Pivot charts are used to graphically summarize the data and explore complicated data.</a:t>
            </a:r>
          </a:p>
          <a:p>
            <a:r>
              <a:rPr lang="en-US" dirty="0">
                <a:solidFill>
                  <a:srgbClr val="000000"/>
                </a:solidFill>
                <a:latin typeface="Verdana" panose="020B0604030504040204" pitchFamily="34" charset="0"/>
              </a:rPr>
              <a:t>A Pivot chart shows the data series, categories, and chart axes the same way a standard chart does. Additionally, it also gives you interactive filtering controls right on the chart so that you can quickly analyze a subset of your data.</a:t>
            </a:r>
            <a:endParaRPr lang="en-US" b="0" i="0" dirty="0">
              <a:solidFill>
                <a:srgbClr val="000000"/>
              </a:solidFill>
              <a:effectLst/>
              <a:latin typeface="Verdana" panose="020B0604030504040204" pitchFamily="34" charset="0"/>
            </a:endParaRPr>
          </a:p>
        </p:txBody>
      </p:sp>
      <p:sp>
        <p:nvSpPr>
          <p:cNvPr id="4" name="Rectangle 3"/>
          <p:cNvSpPr/>
          <p:nvPr/>
        </p:nvSpPr>
        <p:spPr>
          <a:xfrm>
            <a:off x="1731817" y="628332"/>
            <a:ext cx="3026791" cy="646331"/>
          </a:xfrm>
          <a:prstGeom prst="rect">
            <a:avLst/>
          </a:prstGeom>
        </p:spPr>
        <p:txBody>
          <a:bodyPr wrap="none">
            <a:spAutoFit/>
          </a:bodyPr>
          <a:lstStyle/>
          <a:p>
            <a:r>
              <a:rPr lang="en-US" sz="3600" b="1" dirty="0">
                <a:solidFill>
                  <a:srgbClr val="000000"/>
                </a:solidFill>
                <a:latin typeface="Algerian" panose="04020705040A02060702" pitchFamily="82" charset="0"/>
              </a:rPr>
              <a:t>Pivot chart</a:t>
            </a:r>
            <a:endParaRPr lang="en-IN" sz="3600" b="1" dirty="0">
              <a:latin typeface="Algerian" panose="04020705040A02060702" pitchFamily="82" charset="0"/>
            </a:endParaRPr>
          </a:p>
        </p:txBody>
      </p:sp>
    </p:spTree>
    <p:extLst>
      <p:ext uri="{BB962C8B-B14F-4D97-AF65-F5344CB8AC3E}">
        <p14:creationId xmlns:p14="http://schemas.microsoft.com/office/powerpoint/2010/main" val="2311782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7" y="110835"/>
            <a:ext cx="5749636" cy="2826329"/>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636" y="110836"/>
            <a:ext cx="5541819" cy="28263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527" y="3560618"/>
            <a:ext cx="7232073" cy="3215053"/>
          </a:xfrm>
          <a:prstGeom prst="rect">
            <a:avLst/>
          </a:prstGeom>
        </p:spPr>
      </p:pic>
      <p:sp>
        <p:nvSpPr>
          <p:cNvPr id="5" name="Down Arrow 4"/>
          <p:cNvSpPr/>
          <p:nvPr/>
        </p:nvSpPr>
        <p:spPr>
          <a:xfrm rot="2656841">
            <a:off x="8146749" y="2937164"/>
            <a:ext cx="484632" cy="623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8933342">
            <a:off x="3865694" y="2937164"/>
            <a:ext cx="484632" cy="623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2626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671" y="665674"/>
            <a:ext cx="4375911" cy="705927"/>
          </a:xfrm>
        </p:spPr>
        <p:txBody>
          <a:bodyPr>
            <a:normAutofit fontScale="90000"/>
          </a:bodyPr>
          <a:lstStyle/>
          <a:p>
            <a:r>
              <a:rPr lang="en-US" b="1" dirty="0" smtClean="0">
                <a:latin typeface="Algerian" panose="04020705040A02060702" pitchFamily="82" charset="0"/>
              </a:rPr>
              <a:t>Gender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8569079"/>
              </p:ext>
            </p:extLst>
          </p:nvPr>
        </p:nvGraphicFramePr>
        <p:xfrm>
          <a:off x="417762" y="1856508"/>
          <a:ext cx="3687473" cy="4863456"/>
        </p:xfrm>
        <a:graphic>
          <a:graphicData uri="http://schemas.openxmlformats.org/drawingml/2006/table">
            <a:tbl>
              <a:tblPr>
                <a:tableStyleId>{5C22544A-7EE6-4342-B048-85BDC9FD1C3A}</a:tableStyleId>
              </a:tblPr>
              <a:tblGrid>
                <a:gridCol w="2072958"/>
                <a:gridCol w="1614515"/>
              </a:tblGrid>
              <a:tr h="1215864">
                <a:tc>
                  <a:txBody>
                    <a:bodyPr/>
                    <a:lstStyle/>
                    <a:p>
                      <a:pPr algn="ctr" fontAlgn="b"/>
                      <a:r>
                        <a:rPr lang="en-IN" sz="1800" u="none" strike="noStrike" dirty="0">
                          <a:effectLst/>
                        </a:rPr>
                        <a:t>Row Labels</a:t>
                      </a:r>
                      <a:endParaRPr lang="en-IN"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a:effectLst/>
                        </a:rPr>
                        <a:t>Sum of Profit</a:t>
                      </a:r>
                      <a:endParaRPr lang="en-IN" sz="1800" b="1" i="0" u="none" strike="noStrike">
                        <a:solidFill>
                          <a:srgbClr val="000000"/>
                        </a:solidFill>
                        <a:effectLst/>
                        <a:latin typeface="Calibri" panose="020F0502020204030204" pitchFamily="34" charset="0"/>
                      </a:endParaRPr>
                    </a:p>
                  </a:txBody>
                  <a:tcPr marL="9525" marR="9525" marT="9525" marB="0" anchor="ctr"/>
                </a:tc>
              </a:tr>
              <a:tr h="1215864">
                <a:tc>
                  <a:txBody>
                    <a:bodyPr/>
                    <a:lstStyle/>
                    <a:p>
                      <a:pPr algn="ctr" fontAlgn="b"/>
                      <a:r>
                        <a:rPr lang="en-IN" sz="1800" u="none" strike="noStrike" dirty="0">
                          <a:effectLst/>
                        </a:rPr>
                        <a:t>Female</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dirty="0">
                          <a:effectLst/>
                        </a:rPr>
                        <a:t>19814817.74</a:t>
                      </a:r>
                      <a:endParaRPr lang="en-IN" sz="1800" b="0" i="0" u="none" strike="noStrike" dirty="0">
                        <a:solidFill>
                          <a:srgbClr val="000000"/>
                        </a:solidFill>
                        <a:effectLst/>
                        <a:latin typeface="Calibri" panose="020F0502020204030204" pitchFamily="34" charset="0"/>
                      </a:endParaRPr>
                    </a:p>
                  </a:txBody>
                  <a:tcPr marL="9525" marR="9525" marT="9525" marB="0" anchor="ctr"/>
                </a:tc>
              </a:tr>
              <a:tr h="1215864">
                <a:tc>
                  <a:txBody>
                    <a:bodyPr/>
                    <a:lstStyle/>
                    <a:p>
                      <a:pPr algn="ctr" fontAlgn="b"/>
                      <a:r>
                        <a:rPr lang="en-IN" sz="1800" u="none" strike="noStrike">
                          <a:effectLst/>
                        </a:rPr>
                        <a:t>Male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a:effectLst/>
                        </a:rPr>
                        <a:t>18264687.54</a:t>
                      </a:r>
                      <a:endParaRPr lang="en-IN" sz="1800" b="0" i="0" u="none" strike="noStrike">
                        <a:solidFill>
                          <a:srgbClr val="000000"/>
                        </a:solidFill>
                        <a:effectLst/>
                        <a:latin typeface="Calibri" panose="020F0502020204030204" pitchFamily="34" charset="0"/>
                      </a:endParaRPr>
                    </a:p>
                  </a:txBody>
                  <a:tcPr marL="9525" marR="9525" marT="9525" marB="0" anchor="ctr"/>
                </a:tc>
              </a:tr>
              <a:tr h="1215864">
                <a:tc>
                  <a:txBody>
                    <a:bodyPr/>
                    <a:lstStyle/>
                    <a:p>
                      <a:pPr algn="ctr" fontAlgn="b"/>
                      <a:r>
                        <a:rPr lang="en-IN" sz="1800" u="none" strike="noStrike">
                          <a:effectLst/>
                        </a:rPr>
                        <a:t>Grand Total</a:t>
                      </a:r>
                      <a:endParaRPr lang="en-IN"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dirty="0">
                          <a:effectLst/>
                        </a:rPr>
                        <a:t>38079505.29</a:t>
                      </a:r>
                      <a:endParaRPr lang="en-IN" sz="18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650965772"/>
              </p:ext>
            </p:extLst>
          </p:nvPr>
        </p:nvGraphicFramePr>
        <p:xfrm>
          <a:off x="4738255" y="1856509"/>
          <a:ext cx="7333791" cy="4863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8082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716154" y="341203"/>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928449" y="506397"/>
            <a:ext cx="8911687" cy="822554"/>
          </a:xfrm>
        </p:spPr>
        <p:txBody>
          <a:bodyPr/>
          <a:lstStyle/>
          <a:p>
            <a:pPr algn="ctr"/>
            <a:r>
              <a:rPr lang="en-US" b="1" dirty="0" smtClean="0">
                <a:latin typeface="Algerian" panose="04020705040A02060702" pitchFamily="82" charset="0"/>
              </a:rPr>
              <a:t>Introduction</a:t>
            </a:r>
            <a:endParaRPr lang="en-IN" b="1" dirty="0">
              <a:latin typeface="Algerian" panose="04020705040A02060702" pitchFamily="82" charset="0"/>
            </a:endParaRPr>
          </a:p>
        </p:txBody>
      </p:sp>
      <p:sp>
        <p:nvSpPr>
          <p:cNvPr id="3" name="Content Placeholder 2"/>
          <p:cNvSpPr>
            <a:spLocks noGrp="1"/>
          </p:cNvSpPr>
          <p:nvPr>
            <p:ph idx="1"/>
          </p:nvPr>
        </p:nvSpPr>
        <p:spPr>
          <a:xfrm>
            <a:off x="1446663" y="1659339"/>
            <a:ext cx="10263116" cy="4673221"/>
          </a:xfrm>
        </p:spPr>
        <p:txBody>
          <a:bodyPr>
            <a:normAutofit/>
          </a:bodyPr>
          <a:lstStyle/>
          <a:p>
            <a:r>
              <a:rPr lang="en-US" sz="2400" dirty="0">
                <a:latin typeface="Calibri" panose="020F0502020204030204" pitchFamily="34" charset="0"/>
                <a:cs typeface="Calibri" panose="020F0502020204030204" pitchFamily="34" charset="0"/>
              </a:rPr>
              <a:t>Sales promotion is a marketing strategy where the product is promoted using short-term attractive initiatives to stimulate its demand and increase its sales</a:t>
            </a:r>
            <a:r>
              <a:rPr lang="en-US" sz="2400" dirty="0" smtClean="0">
                <a:latin typeface="Calibri" panose="020F0502020204030204" pitchFamily="34" charset="0"/>
                <a:cs typeface="Calibri" panose="020F0502020204030204" pitchFamily="34" charset="0"/>
              </a:rPr>
              <a:t>. Sales </a:t>
            </a:r>
            <a:r>
              <a:rPr lang="en-US" sz="2400" dirty="0">
                <a:latin typeface="Calibri" panose="020F0502020204030204" pitchFamily="34" charset="0"/>
                <a:cs typeface="Calibri" panose="020F0502020204030204" pitchFamily="34" charset="0"/>
              </a:rPr>
              <a:t>promotion is a handy technique to fulfil short-term sales goals by persuading potential customers to buy the </a:t>
            </a:r>
            <a:r>
              <a:rPr lang="en-US" sz="2400" dirty="0" smtClean="0">
                <a:latin typeface="Calibri" panose="020F0502020204030204" pitchFamily="34" charset="0"/>
                <a:cs typeface="Calibri" panose="020F0502020204030204" pitchFamily="34" charset="0"/>
              </a:rPr>
              <a:t>product. Sales </a:t>
            </a:r>
            <a:r>
              <a:rPr lang="en-US" sz="2400" dirty="0">
                <a:latin typeface="Calibri" panose="020F0502020204030204" pitchFamily="34" charset="0"/>
                <a:cs typeface="Calibri" panose="020F0502020204030204" pitchFamily="34" charset="0"/>
              </a:rPr>
              <a:t>promotion strategy involves planning and implementing activities to boost the sales of a product or service. It's like giving your sales a little extra push. Common tactics include discounts, coupons, contests, and product bundling. The key is to create a sense of urgency and excitement among customers</a:t>
            </a:r>
            <a:r>
              <a:rPr lang="en-US" sz="2400" dirty="0" smtClean="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Sales forecasting is one of the most important things a company does. It fuels sales planning and is used throughout an enterprise for staffing and budgeting. Despite its importance, many organizations use outmoded practices that produce bad forecasts.</a:t>
            </a:r>
          </a:p>
          <a:p>
            <a:endParaRPr lang="en-US" sz="2400" dirty="0" smtClean="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5660" y="165194"/>
            <a:ext cx="1328951" cy="1328951"/>
          </a:xfrm>
          <a:prstGeom prst="rect">
            <a:avLst/>
          </a:prstGeom>
        </p:spPr>
      </p:pic>
    </p:spTree>
    <p:extLst>
      <p:ext uri="{BB962C8B-B14F-4D97-AF65-F5344CB8AC3E}">
        <p14:creationId xmlns:p14="http://schemas.microsoft.com/office/powerpoint/2010/main" val="3065054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362" y="665674"/>
            <a:ext cx="8911687" cy="747490"/>
          </a:xfrm>
        </p:spPr>
        <p:txBody>
          <a:bodyPr/>
          <a:lstStyle/>
          <a:p>
            <a:r>
              <a:rPr lang="en-US" b="1" dirty="0" smtClean="0">
                <a:latin typeface="Algerian" panose="04020705040A02060702" pitchFamily="82" charset="0"/>
              </a:rPr>
              <a:t>Mode Of Purchase</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8757532"/>
              </p:ext>
            </p:extLst>
          </p:nvPr>
        </p:nvGraphicFramePr>
        <p:xfrm>
          <a:off x="484909" y="1904998"/>
          <a:ext cx="3282766" cy="4800604"/>
        </p:xfrm>
        <a:graphic>
          <a:graphicData uri="http://schemas.openxmlformats.org/drawingml/2006/table">
            <a:tbl>
              <a:tblPr>
                <a:tableStyleId>{5C22544A-7EE6-4342-B048-85BDC9FD1C3A}</a:tableStyleId>
              </a:tblPr>
              <a:tblGrid>
                <a:gridCol w="1845447"/>
                <a:gridCol w="1437319"/>
              </a:tblGrid>
              <a:tr h="1200151">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tr>
              <a:tr h="1200151">
                <a:tc>
                  <a:txBody>
                    <a:bodyPr/>
                    <a:lstStyle/>
                    <a:p>
                      <a:pPr algn="ctr" fontAlgn="b"/>
                      <a:r>
                        <a:rPr lang="en-IN" sz="1400" b="1" u="none" strike="noStrike" dirty="0">
                          <a:effectLst/>
                        </a:rPr>
                        <a:t>Offline</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20913988.6</a:t>
                      </a:r>
                      <a:endParaRPr lang="en-IN" sz="1400" b="1" i="0" u="none" strike="noStrike">
                        <a:solidFill>
                          <a:srgbClr val="000000"/>
                        </a:solidFill>
                        <a:effectLst/>
                        <a:latin typeface="Calibri" panose="020F0502020204030204" pitchFamily="34" charset="0"/>
                      </a:endParaRPr>
                    </a:p>
                  </a:txBody>
                  <a:tcPr marL="9525" marR="9525" marT="9525" marB="0" anchor="ctr"/>
                </a:tc>
              </a:tr>
              <a:tr h="1200151">
                <a:tc>
                  <a:txBody>
                    <a:bodyPr/>
                    <a:lstStyle/>
                    <a:p>
                      <a:pPr algn="ctr" fontAlgn="b"/>
                      <a:r>
                        <a:rPr lang="en-IN" sz="1400" b="1" u="none" strike="noStrike">
                          <a:effectLst/>
                        </a:rPr>
                        <a:t>Online</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17165516.68</a:t>
                      </a:r>
                      <a:endParaRPr lang="en-IN" sz="1400" b="1" i="0" u="none" strike="noStrike">
                        <a:solidFill>
                          <a:srgbClr val="000000"/>
                        </a:solidFill>
                        <a:effectLst/>
                        <a:latin typeface="Calibri" panose="020F0502020204030204" pitchFamily="34" charset="0"/>
                      </a:endParaRPr>
                    </a:p>
                  </a:txBody>
                  <a:tcPr marL="9525" marR="9525" marT="9525" marB="0" anchor="ctr"/>
                </a:tc>
              </a:tr>
              <a:tr h="1200151">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814352718"/>
              </p:ext>
            </p:extLst>
          </p:nvPr>
        </p:nvGraphicFramePr>
        <p:xfrm>
          <a:off x="4197927" y="1905000"/>
          <a:ext cx="7869165" cy="48165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47826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53" y="624110"/>
            <a:ext cx="8911687" cy="1280890"/>
          </a:xfrm>
        </p:spPr>
        <p:txBody>
          <a:bodyPr/>
          <a:lstStyle/>
          <a:p>
            <a:r>
              <a:rPr lang="en-US" b="1" dirty="0" smtClean="0">
                <a:latin typeface="Algerian" panose="04020705040A02060702" pitchFamily="82" charset="0"/>
              </a:rPr>
              <a:t>Age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3708385"/>
              </p:ext>
            </p:extLst>
          </p:nvPr>
        </p:nvGraphicFramePr>
        <p:xfrm>
          <a:off x="415636" y="1413162"/>
          <a:ext cx="3352800" cy="5347853"/>
        </p:xfrm>
        <a:graphic>
          <a:graphicData uri="http://schemas.openxmlformats.org/drawingml/2006/table">
            <a:tbl>
              <a:tblPr>
                <a:tableStyleId>{69CF1AB2-1976-4502-BF36-3FF5EA218861}</a:tableStyleId>
              </a:tblPr>
              <a:tblGrid>
                <a:gridCol w="1884818"/>
                <a:gridCol w="1467982"/>
              </a:tblGrid>
              <a:tr h="763979">
                <a:tc>
                  <a:txBody>
                    <a:bodyPr/>
                    <a:lstStyle/>
                    <a:p>
                      <a:pPr algn="ctr" fontAlgn="b"/>
                      <a:r>
                        <a:rPr lang="en-IN" sz="1400"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Sum of Profit</a:t>
                      </a:r>
                      <a:endParaRPr lang="en-IN" sz="1400" b="1" i="0" u="none" strike="noStrike" dirty="0">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21-30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5696421.761</a:t>
                      </a:r>
                      <a:endParaRPr lang="en-IN" sz="1400" b="1" i="0" u="none" strike="noStrike" dirty="0">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31-40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6353642.864</a:t>
                      </a:r>
                      <a:endParaRPr lang="en-IN" sz="1400" b="1" i="0" u="none" strike="noStrike">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41-50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14049384.24</a:t>
                      </a:r>
                      <a:endParaRPr lang="en-IN" sz="1400" b="1" i="0" u="none" strike="noStrike">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51-60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6208235.478</a:t>
                      </a:r>
                      <a:endParaRPr lang="en-IN" sz="1400" b="1" i="0" u="none" strike="noStrike">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61-70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5720026.623</a:t>
                      </a:r>
                      <a:endParaRPr lang="en-IN" sz="1400" b="1" i="0" u="none" strike="noStrike">
                        <a:solidFill>
                          <a:srgbClr val="000000"/>
                        </a:solidFill>
                        <a:effectLst/>
                        <a:latin typeface="Calibri" panose="020F0502020204030204" pitchFamily="34" charset="0"/>
                      </a:endParaRPr>
                    </a:p>
                  </a:txBody>
                  <a:tcPr marL="9525" marR="9525" marT="9525" marB="0" anchor="ctr"/>
                </a:tc>
              </a:tr>
              <a:tr h="763979">
                <a:tc>
                  <a:txBody>
                    <a:bodyPr/>
                    <a:lstStyle/>
                    <a:p>
                      <a:pPr algn="ctr" fontAlgn="b"/>
                      <a:r>
                        <a:rPr lang="en-IN" sz="1400"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38027710.97</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3296632162"/>
              </p:ext>
            </p:extLst>
          </p:nvPr>
        </p:nvGraphicFramePr>
        <p:xfrm>
          <a:off x="3976255" y="1413164"/>
          <a:ext cx="8071033" cy="53478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6574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798" y="637965"/>
            <a:ext cx="8911687" cy="1280890"/>
          </a:xfrm>
        </p:spPr>
        <p:txBody>
          <a:bodyPr/>
          <a:lstStyle/>
          <a:p>
            <a:r>
              <a:rPr lang="en-US" b="1" dirty="0" smtClean="0">
                <a:latin typeface="Algerian" panose="04020705040A02060702" pitchFamily="82" charset="0"/>
              </a:rPr>
              <a:t>Brand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3152299"/>
              </p:ext>
            </p:extLst>
          </p:nvPr>
        </p:nvGraphicFramePr>
        <p:xfrm>
          <a:off x="247216" y="1697178"/>
          <a:ext cx="3590493" cy="5049984"/>
        </p:xfrm>
        <a:graphic>
          <a:graphicData uri="http://schemas.openxmlformats.org/drawingml/2006/table">
            <a:tbl>
              <a:tblPr>
                <a:tableStyleId>{5C22544A-7EE6-4342-B048-85BDC9FD1C3A}</a:tableStyleId>
              </a:tblPr>
              <a:tblGrid>
                <a:gridCol w="2018439"/>
                <a:gridCol w="1572054"/>
              </a:tblGrid>
              <a:tr h="631248">
                <a:tc>
                  <a:txBody>
                    <a:bodyPr/>
                    <a:lstStyle/>
                    <a:p>
                      <a:pPr algn="ctr" fontAlgn="b"/>
                      <a:r>
                        <a:rPr lang="en-IN" sz="1600" b="1" u="none" strike="noStrike" dirty="0">
                          <a:effectLst/>
                        </a:rPr>
                        <a:t>Row Labels</a:t>
                      </a:r>
                      <a:endParaRPr lang="en-IN"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Sum of Profit</a:t>
                      </a:r>
                      <a:endParaRPr lang="en-IN" sz="1600" b="1" i="0" u="none" strike="noStrike">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Giant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10822005.3</a:t>
                      </a:r>
                      <a:endParaRPr lang="en-IN" sz="1600" b="1" i="0" u="none" strike="noStrike" dirty="0">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Norco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5689220.46</a:t>
                      </a:r>
                      <a:endParaRPr lang="en-IN" sz="1600" b="1" i="0" u="none" strike="noStrike" dirty="0">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OHM 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4888612.752</a:t>
                      </a:r>
                      <a:endParaRPr lang="en-IN" sz="1600" b="1" i="0" u="none" strike="noStrike">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Solex</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7039312.524</a:t>
                      </a:r>
                      <a:endParaRPr lang="en-IN" sz="1600" b="1" i="0" u="none" strike="noStrike">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Trek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5153243.125</a:t>
                      </a:r>
                      <a:endParaRPr lang="en-IN" sz="1600" b="1" i="0" u="none" strike="noStrike">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WeareA2B</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4487111.131</a:t>
                      </a:r>
                      <a:endParaRPr lang="en-IN" sz="1600" b="1" i="0" u="none" strike="noStrike">
                        <a:solidFill>
                          <a:srgbClr val="000000"/>
                        </a:solidFill>
                        <a:effectLst/>
                        <a:latin typeface="Calibri" panose="020F0502020204030204" pitchFamily="34" charset="0"/>
                      </a:endParaRPr>
                    </a:p>
                  </a:txBody>
                  <a:tcPr marL="9525" marR="9525" marT="9525" marB="0" anchor="ctr"/>
                </a:tc>
              </a:tr>
              <a:tr h="631248">
                <a:tc>
                  <a:txBody>
                    <a:bodyPr/>
                    <a:lstStyle/>
                    <a:p>
                      <a:pPr algn="ctr" fontAlgn="b"/>
                      <a:r>
                        <a:rPr lang="en-IN" sz="1600" b="1" u="none" strike="noStrike">
                          <a:effectLst/>
                        </a:rPr>
                        <a:t>Grand Total</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38079505.29</a:t>
                      </a:r>
                      <a:endParaRPr lang="en-IN" sz="16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904027233"/>
              </p:ext>
            </p:extLst>
          </p:nvPr>
        </p:nvGraphicFramePr>
        <p:xfrm>
          <a:off x="3837709" y="1697182"/>
          <a:ext cx="8225445" cy="50499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8516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930" y="637964"/>
            <a:ext cx="8911687" cy="719781"/>
          </a:xfrm>
        </p:spPr>
        <p:txBody>
          <a:bodyPr/>
          <a:lstStyle/>
          <a:p>
            <a:r>
              <a:rPr lang="en-US" b="1" dirty="0" smtClean="0">
                <a:latin typeface="Algerian" panose="04020705040A02060702" pitchFamily="82" charset="0"/>
              </a:rPr>
              <a:t>Product type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78431013"/>
              </p:ext>
            </p:extLst>
          </p:nvPr>
        </p:nvGraphicFramePr>
        <p:xfrm>
          <a:off x="243424" y="2355850"/>
          <a:ext cx="3150939" cy="4405170"/>
        </p:xfrm>
        <a:graphic>
          <a:graphicData uri="http://schemas.openxmlformats.org/drawingml/2006/table">
            <a:tbl>
              <a:tblPr>
                <a:tableStyleId>{5C22544A-7EE6-4342-B048-85BDC9FD1C3A}</a:tableStyleId>
              </a:tblPr>
              <a:tblGrid>
                <a:gridCol w="1771339"/>
                <a:gridCol w="1379600"/>
              </a:tblGrid>
              <a:tr h="734195">
                <a:tc>
                  <a:txBody>
                    <a:bodyPr/>
                    <a:lstStyle/>
                    <a:p>
                      <a:pPr algn="ctr" fontAlgn="b"/>
                      <a:r>
                        <a:rPr lang="en-IN" sz="1400" b="1" u="none" strike="noStrike">
                          <a:effectLst/>
                        </a:rPr>
                        <a:t>Row Labels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tr>
              <a:tr h="734195">
                <a:tc>
                  <a:txBody>
                    <a:bodyPr/>
                    <a:lstStyle/>
                    <a:p>
                      <a:pPr algn="ctr" fontAlgn="b"/>
                      <a:r>
                        <a:rPr lang="en-IN" sz="1400" b="1" u="none" strike="noStrike" dirty="0">
                          <a:effectLst/>
                        </a:rPr>
                        <a:t>Mountain</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779357.9366</a:t>
                      </a:r>
                      <a:endParaRPr lang="en-IN" sz="1400" b="1" i="0" u="none" strike="noStrike">
                        <a:solidFill>
                          <a:srgbClr val="000000"/>
                        </a:solidFill>
                        <a:effectLst/>
                        <a:latin typeface="Calibri" panose="020F0502020204030204" pitchFamily="34" charset="0"/>
                      </a:endParaRPr>
                    </a:p>
                  </a:txBody>
                  <a:tcPr marL="9525" marR="9525" marT="9525" marB="0" anchor="ctr"/>
                </a:tc>
              </a:tr>
              <a:tr h="734195">
                <a:tc>
                  <a:txBody>
                    <a:bodyPr/>
                    <a:lstStyle/>
                    <a:p>
                      <a:pPr algn="ctr" fontAlgn="b"/>
                      <a:r>
                        <a:rPr lang="en-IN" sz="1400" b="1" u="none" strike="noStrike">
                          <a:effectLst/>
                        </a:rPr>
                        <a:t>Road</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9293959.257</a:t>
                      </a:r>
                      <a:endParaRPr lang="en-IN" sz="1400" b="1" i="0" u="none" strike="noStrike">
                        <a:solidFill>
                          <a:srgbClr val="000000"/>
                        </a:solidFill>
                        <a:effectLst/>
                        <a:latin typeface="Calibri" panose="020F0502020204030204" pitchFamily="34" charset="0"/>
                      </a:endParaRPr>
                    </a:p>
                  </a:txBody>
                  <a:tcPr marL="9525" marR="9525" marT="9525" marB="0" anchor="ctr"/>
                </a:tc>
              </a:tr>
              <a:tr h="734195">
                <a:tc>
                  <a:txBody>
                    <a:bodyPr/>
                    <a:lstStyle/>
                    <a:p>
                      <a:pPr algn="ctr" fontAlgn="b"/>
                      <a:r>
                        <a:rPr lang="en-IN" sz="1400" b="1" u="none" strike="noStrike">
                          <a:effectLst/>
                        </a:rPr>
                        <a:t>Standard</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25987995.79</a:t>
                      </a:r>
                      <a:endParaRPr lang="en-IN" sz="1400" b="1" i="0" u="none" strike="noStrike">
                        <a:solidFill>
                          <a:srgbClr val="000000"/>
                        </a:solidFill>
                        <a:effectLst/>
                        <a:latin typeface="Calibri" panose="020F0502020204030204" pitchFamily="34" charset="0"/>
                      </a:endParaRPr>
                    </a:p>
                  </a:txBody>
                  <a:tcPr marL="9525" marR="9525" marT="9525" marB="0" anchor="ctr"/>
                </a:tc>
              </a:tr>
              <a:tr h="734195">
                <a:tc>
                  <a:txBody>
                    <a:bodyPr/>
                    <a:lstStyle/>
                    <a:p>
                      <a:pPr algn="ctr" fontAlgn="b"/>
                      <a:r>
                        <a:rPr lang="en-IN" sz="1400" b="1" u="none" strike="noStrike">
                          <a:effectLst/>
                        </a:rPr>
                        <a:t>Touring</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2018192.302</a:t>
                      </a:r>
                      <a:endParaRPr lang="en-IN" sz="1400" b="1" i="0" u="none" strike="noStrike">
                        <a:solidFill>
                          <a:srgbClr val="000000"/>
                        </a:solidFill>
                        <a:effectLst/>
                        <a:latin typeface="Calibri" panose="020F0502020204030204" pitchFamily="34" charset="0"/>
                      </a:endParaRPr>
                    </a:p>
                  </a:txBody>
                  <a:tcPr marL="9525" marR="9525" marT="9525" marB="0" anchor="ctr"/>
                </a:tc>
              </a:tr>
              <a:tr h="734195">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564456133"/>
              </p:ext>
            </p:extLst>
          </p:nvPr>
        </p:nvGraphicFramePr>
        <p:xfrm>
          <a:off x="3837710" y="2355851"/>
          <a:ext cx="8217290" cy="44051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753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92" y="631038"/>
            <a:ext cx="8911687" cy="740561"/>
          </a:xfrm>
        </p:spPr>
        <p:txBody>
          <a:bodyPr/>
          <a:lstStyle/>
          <a:p>
            <a:r>
              <a:rPr lang="en-US" b="1" dirty="0" smtClean="0">
                <a:latin typeface="Algerian" panose="04020705040A02060702" pitchFamily="82" charset="0"/>
              </a:rPr>
              <a:t>Product Class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29105862"/>
              </p:ext>
            </p:extLst>
          </p:nvPr>
        </p:nvGraphicFramePr>
        <p:xfrm>
          <a:off x="229569" y="1634838"/>
          <a:ext cx="3220211" cy="5126180"/>
        </p:xfrm>
        <a:graphic>
          <a:graphicData uri="http://schemas.openxmlformats.org/drawingml/2006/table">
            <a:tbl>
              <a:tblPr>
                <a:tableStyleId>{5C22544A-7EE6-4342-B048-85BDC9FD1C3A}</a:tableStyleId>
              </a:tblPr>
              <a:tblGrid>
                <a:gridCol w="1810281"/>
                <a:gridCol w="1409930"/>
              </a:tblGrid>
              <a:tr h="1025236">
                <a:tc>
                  <a:txBody>
                    <a:bodyPr/>
                    <a:lstStyle/>
                    <a:p>
                      <a:pPr algn="ctr" fontAlgn="b"/>
                      <a:r>
                        <a:rPr lang="en-IN" sz="1600" b="1" u="none" strike="noStrike" dirty="0">
                          <a:effectLst/>
                        </a:rPr>
                        <a:t>Row Labels</a:t>
                      </a:r>
                      <a:endParaRPr lang="en-IN"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Sum of Profit</a:t>
                      </a:r>
                      <a:endParaRPr lang="en-IN" sz="1600" b="1" i="0" u="none" strike="noStrike" dirty="0">
                        <a:solidFill>
                          <a:srgbClr val="000000"/>
                        </a:solidFill>
                        <a:effectLst/>
                        <a:latin typeface="Calibri" panose="020F0502020204030204" pitchFamily="34" charset="0"/>
                      </a:endParaRPr>
                    </a:p>
                  </a:txBody>
                  <a:tcPr marL="9525" marR="9525" marT="9525" marB="0" anchor="ctr"/>
                </a:tc>
              </a:tr>
              <a:tr h="1025236">
                <a:tc>
                  <a:txBody>
                    <a:bodyPr/>
                    <a:lstStyle/>
                    <a:p>
                      <a:pPr algn="ctr" fontAlgn="b"/>
                      <a:r>
                        <a:rPr lang="en-IN" sz="1600" b="1" u="none" strike="noStrike">
                          <a:effectLst/>
                        </a:rPr>
                        <a:t>High</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11278955.94</a:t>
                      </a:r>
                      <a:endParaRPr lang="en-IN" sz="1600" b="1" i="0" u="none" strike="noStrike">
                        <a:solidFill>
                          <a:srgbClr val="000000"/>
                        </a:solidFill>
                        <a:effectLst/>
                        <a:latin typeface="Calibri" panose="020F0502020204030204" pitchFamily="34" charset="0"/>
                      </a:endParaRPr>
                    </a:p>
                  </a:txBody>
                  <a:tcPr marL="9525" marR="9525" marT="9525" marB="0" anchor="ctr"/>
                </a:tc>
              </a:tr>
              <a:tr h="1025236">
                <a:tc>
                  <a:txBody>
                    <a:bodyPr/>
                    <a:lstStyle/>
                    <a:p>
                      <a:pPr algn="ctr" fontAlgn="b"/>
                      <a:r>
                        <a:rPr lang="en-IN" sz="1600" b="1" u="none" strike="noStrike">
                          <a:effectLst/>
                        </a:rPr>
                        <a:t>Low</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3896916.33</a:t>
                      </a:r>
                      <a:endParaRPr lang="en-IN" sz="1600" b="1" i="0" u="none" strike="noStrike">
                        <a:solidFill>
                          <a:srgbClr val="000000"/>
                        </a:solidFill>
                        <a:effectLst/>
                        <a:latin typeface="Calibri" panose="020F0502020204030204" pitchFamily="34" charset="0"/>
                      </a:endParaRPr>
                    </a:p>
                  </a:txBody>
                  <a:tcPr marL="9525" marR="9525" marT="9525" marB="0" anchor="ctr"/>
                </a:tc>
              </a:tr>
              <a:tr h="1025236">
                <a:tc>
                  <a:txBody>
                    <a:bodyPr/>
                    <a:lstStyle/>
                    <a:p>
                      <a:pPr algn="ctr" fontAlgn="b"/>
                      <a:r>
                        <a:rPr lang="en-IN" sz="1600" b="1" u="none" strike="noStrike">
                          <a:effectLst/>
                        </a:rPr>
                        <a:t>Medium</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22903633.02</a:t>
                      </a:r>
                      <a:endParaRPr lang="en-IN" sz="1600" b="1" i="0" u="none" strike="noStrike">
                        <a:solidFill>
                          <a:srgbClr val="000000"/>
                        </a:solidFill>
                        <a:effectLst/>
                        <a:latin typeface="Calibri" panose="020F0502020204030204" pitchFamily="34" charset="0"/>
                      </a:endParaRPr>
                    </a:p>
                  </a:txBody>
                  <a:tcPr marL="9525" marR="9525" marT="9525" marB="0" anchor="ctr"/>
                </a:tc>
              </a:tr>
              <a:tr h="1025236">
                <a:tc>
                  <a:txBody>
                    <a:bodyPr/>
                    <a:lstStyle/>
                    <a:p>
                      <a:pPr algn="ctr" fontAlgn="b"/>
                      <a:r>
                        <a:rPr lang="en-IN" sz="1600" b="1" u="none" strike="noStrike">
                          <a:effectLst/>
                        </a:rPr>
                        <a:t>Grand Total</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38079505.29</a:t>
                      </a:r>
                      <a:endParaRPr lang="en-IN" sz="16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2813626546"/>
              </p:ext>
            </p:extLst>
          </p:nvPr>
        </p:nvGraphicFramePr>
        <p:xfrm>
          <a:off x="3893128" y="1634836"/>
          <a:ext cx="8179992" cy="51261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6859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543" y="637964"/>
            <a:ext cx="8911687" cy="692072"/>
          </a:xfrm>
        </p:spPr>
        <p:txBody>
          <a:bodyPr>
            <a:normAutofit fontScale="90000"/>
          </a:bodyPr>
          <a:lstStyle/>
          <a:p>
            <a:r>
              <a:rPr lang="en-US" b="1" dirty="0" smtClean="0">
                <a:latin typeface="Algerian" panose="04020705040A02060702" pitchFamily="82" charset="0"/>
              </a:rPr>
              <a:t>Customer’s job category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1676835"/>
              </p:ext>
            </p:extLst>
          </p:nvPr>
        </p:nvGraphicFramePr>
        <p:xfrm>
          <a:off x="243424" y="1537851"/>
          <a:ext cx="2998539" cy="5195455"/>
        </p:xfrm>
        <a:graphic>
          <a:graphicData uri="http://schemas.openxmlformats.org/drawingml/2006/table">
            <a:tbl>
              <a:tblPr>
                <a:tableStyleId>{5C22544A-7EE6-4342-B048-85BDC9FD1C3A}</a:tableStyleId>
              </a:tblPr>
              <a:tblGrid>
                <a:gridCol w="1685665"/>
                <a:gridCol w="1312874"/>
              </a:tblGrid>
              <a:tr h="437468">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dirty="0" err="1">
                          <a:effectLst/>
                        </a:rPr>
                        <a:t>Argiculture</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2309849.81</a:t>
                      </a:r>
                      <a:endParaRPr lang="en-IN" sz="1400" b="1" i="0" u="none" strike="noStrike" dirty="0">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Entertainment</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1872132.883</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Financial Services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8117679.359</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Health</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6970001.612</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IT</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2735291.497</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Manufacturing</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8566399.909</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Property</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2684534.364</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Retail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3836617.37</a:t>
                      </a:r>
                      <a:endParaRPr lang="en-IN" sz="1400" b="1" i="0" u="none" strike="noStrike">
                        <a:solidFill>
                          <a:srgbClr val="000000"/>
                        </a:solidFill>
                        <a:effectLst/>
                        <a:latin typeface="Calibri" panose="020F0502020204030204" pitchFamily="34" charset="0"/>
                      </a:endParaRPr>
                    </a:p>
                  </a:txBody>
                  <a:tcPr marL="9525" marR="9525" marT="9525" marB="0" anchor="ctr"/>
                </a:tc>
              </a:tr>
              <a:tr h="820775">
                <a:tc>
                  <a:txBody>
                    <a:bodyPr/>
                    <a:lstStyle/>
                    <a:p>
                      <a:pPr algn="ctr" fontAlgn="b"/>
                      <a:r>
                        <a:rPr lang="en-IN" sz="1400" b="1" u="none" strike="noStrike">
                          <a:effectLst/>
                        </a:rPr>
                        <a:t>Telecommunications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986998.4823</a:t>
                      </a:r>
                      <a:endParaRPr lang="en-IN" sz="1400" b="1" i="0" u="none" strike="noStrike">
                        <a:solidFill>
                          <a:srgbClr val="000000"/>
                        </a:solidFill>
                        <a:effectLst/>
                        <a:latin typeface="Calibri" panose="020F0502020204030204" pitchFamily="34" charset="0"/>
                      </a:endParaRPr>
                    </a:p>
                  </a:txBody>
                  <a:tcPr marL="9525" marR="9525" marT="9525" marB="0" anchor="ctr"/>
                </a:tc>
              </a:tr>
              <a:tr h="437468">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2468803154"/>
              </p:ext>
            </p:extLst>
          </p:nvPr>
        </p:nvGraphicFramePr>
        <p:xfrm>
          <a:off x="3338945" y="1537855"/>
          <a:ext cx="8729348" cy="5195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067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106" y="679528"/>
            <a:ext cx="8911687" cy="595090"/>
          </a:xfrm>
        </p:spPr>
        <p:txBody>
          <a:bodyPr>
            <a:normAutofit fontScale="90000"/>
          </a:bodyPr>
          <a:lstStyle/>
          <a:p>
            <a:r>
              <a:rPr lang="en-US" b="1" dirty="0" smtClean="0">
                <a:latin typeface="Algerian" panose="04020705040A02060702" pitchFamily="82" charset="0"/>
              </a:rPr>
              <a:t>Customer’s wealth segment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2345284"/>
              </p:ext>
            </p:extLst>
          </p:nvPr>
        </p:nvGraphicFramePr>
        <p:xfrm>
          <a:off x="148504" y="1524000"/>
          <a:ext cx="3813895" cy="5209312"/>
        </p:xfrm>
        <a:graphic>
          <a:graphicData uri="http://schemas.openxmlformats.org/drawingml/2006/table">
            <a:tbl>
              <a:tblPr>
                <a:tableStyleId>{5C22544A-7EE6-4342-B048-85BDC9FD1C3A}</a:tableStyleId>
              </a:tblPr>
              <a:tblGrid>
                <a:gridCol w="1491147"/>
                <a:gridCol w="1161374"/>
                <a:gridCol w="1161374"/>
              </a:tblGrid>
              <a:tr h="886512">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Sum of Cost</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tr>
              <a:tr h="1663264">
                <a:tc>
                  <a:txBody>
                    <a:bodyPr/>
                    <a:lstStyle/>
                    <a:p>
                      <a:pPr algn="ctr" fontAlgn="b"/>
                      <a:r>
                        <a:rPr lang="en-IN" sz="1400" b="1" u="none" strike="noStrike">
                          <a:effectLst/>
                        </a:rPr>
                        <a:t>Affluent Customer</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11216066.12</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9360031.501</a:t>
                      </a:r>
                      <a:endParaRPr lang="en-IN" sz="1400" b="1" i="0" u="none" strike="noStrike" dirty="0">
                        <a:solidFill>
                          <a:srgbClr val="000000"/>
                        </a:solidFill>
                        <a:effectLst/>
                        <a:latin typeface="Calibri" panose="020F0502020204030204" pitchFamily="34" charset="0"/>
                      </a:endParaRPr>
                    </a:p>
                  </a:txBody>
                  <a:tcPr marL="9525" marR="9525" marT="9525" marB="0" anchor="ctr"/>
                </a:tc>
              </a:tr>
              <a:tr h="886512">
                <a:tc>
                  <a:txBody>
                    <a:bodyPr/>
                    <a:lstStyle/>
                    <a:p>
                      <a:pPr algn="ctr" fontAlgn="b"/>
                      <a:r>
                        <a:rPr lang="en-IN" sz="1400" b="1" u="none" strike="noStrike">
                          <a:effectLst/>
                        </a:rPr>
                        <a:t>High Net Worth</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11527754.4</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9620141.605</a:t>
                      </a:r>
                      <a:endParaRPr lang="en-IN" sz="1400" b="1" i="0" u="none" strike="noStrike">
                        <a:solidFill>
                          <a:srgbClr val="000000"/>
                        </a:solidFill>
                        <a:effectLst/>
                        <a:latin typeface="Calibri" panose="020F0502020204030204" pitchFamily="34" charset="0"/>
                      </a:endParaRPr>
                    </a:p>
                  </a:txBody>
                  <a:tcPr marL="9525" marR="9525" marT="9525" marB="0" anchor="ctr"/>
                </a:tc>
              </a:tr>
              <a:tr h="886512">
                <a:tc>
                  <a:txBody>
                    <a:bodyPr/>
                    <a:lstStyle/>
                    <a:p>
                      <a:pPr algn="ctr" fontAlgn="b"/>
                      <a:r>
                        <a:rPr lang="en-IN" sz="1400" b="1" u="none" strike="noStrike">
                          <a:effectLst/>
                        </a:rPr>
                        <a:t>Mass Customer</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22886608.09</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19099332.18</a:t>
                      </a:r>
                      <a:endParaRPr lang="en-IN" sz="1400" b="1" i="0" u="none" strike="noStrike">
                        <a:solidFill>
                          <a:srgbClr val="000000"/>
                        </a:solidFill>
                        <a:effectLst/>
                        <a:latin typeface="Calibri" panose="020F0502020204030204" pitchFamily="34" charset="0"/>
                      </a:endParaRPr>
                    </a:p>
                  </a:txBody>
                  <a:tcPr marL="9525" marR="9525" marT="9525" marB="0" anchor="ctr"/>
                </a:tc>
              </a:tr>
              <a:tr h="886512">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45630428.61</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18425714"/>
              </p:ext>
            </p:extLst>
          </p:nvPr>
        </p:nvGraphicFramePr>
        <p:xfrm>
          <a:off x="4073236" y="1524000"/>
          <a:ext cx="7965382" cy="52093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66450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220" y="631037"/>
            <a:ext cx="8911687" cy="1280890"/>
          </a:xfrm>
        </p:spPr>
        <p:txBody>
          <a:bodyPr/>
          <a:lstStyle/>
          <a:p>
            <a:r>
              <a:rPr lang="en-US" b="1" dirty="0" smtClean="0">
                <a:latin typeface="Algerian" panose="04020705040A02060702" pitchFamily="82" charset="0"/>
              </a:rPr>
              <a:t>Customer’s own car</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1142761"/>
              </p:ext>
            </p:extLst>
          </p:nvPr>
        </p:nvGraphicFramePr>
        <p:xfrm>
          <a:off x="243424" y="1717963"/>
          <a:ext cx="2707593" cy="5043055"/>
        </p:xfrm>
        <a:graphic>
          <a:graphicData uri="http://schemas.openxmlformats.org/drawingml/2006/table">
            <a:tbl>
              <a:tblPr>
                <a:tableStyleId>{5C22544A-7EE6-4342-B048-85BDC9FD1C3A}</a:tableStyleId>
              </a:tblPr>
              <a:tblGrid>
                <a:gridCol w="1522106"/>
                <a:gridCol w="1185487"/>
              </a:tblGrid>
              <a:tr h="1940395">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Count </a:t>
                      </a:r>
                      <a:r>
                        <a:rPr lang="en-IN" sz="1400" b="1" u="none" strike="noStrike" dirty="0" smtClean="0">
                          <a:effectLst/>
                        </a:rPr>
                        <a:t>of</a:t>
                      </a:r>
                      <a:r>
                        <a:rPr lang="en-IN" sz="1400" b="1" u="none" strike="noStrike" baseline="0" dirty="0" smtClean="0">
                          <a:effectLst/>
                        </a:rPr>
                        <a:t> Customer</a:t>
                      </a:r>
                      <a:endParaRPr lang="en-IN" sz="1400" b="1" i="0" u="none" strike="noStrike" dirty="0">
                        <a:solidFill>
                          <a:srgbClr val="000000"/>
                        </a:solidFill>
                        <a:effectLst/>
                        <a:latin typeface="Calibri" panose="020F0502020204030204" pitchFamily="34" charset="0"/>
                      </a:endParaRPr>
                    </a:p>
                  </a:txBody>
                  <a:tcPr marL="9525" marR="9525" marT="9525" marB="0" anchor="ctr"/>
                </a:tc>
              </a:tr>
              <a:tr h="1034220">
                <a:tc>
                  <a:txBody>
                    <a:bodyPr/>
                    <a:lstStyle/>
                    <a:p>
                      <a:pPr algn="ctr" fontAlgn="b"/>
                      <a:r>
                        <a:rPr lang="en-IN" sz="1400" b="1" u="none" strike="noStrike" dirty="0">
                          <a:effectLst/>
                        </a:rPr>
                        <a:t>No</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513</a:t>
                      </a:r>
                      <a:endParaRPr lang="en-IN" sz="1400" b="1" i="0" u="none" strike="noStrike">
                        <a:solidFill>
                          <a:srgbClr val="000000"/>
                        </a:solidFill>
                        <a:effectLst/>
                        <a:latin typeface="Calibri" panose="020F0502020204030204" pitchFamily="34" charset="0"/>
                      </a:endParaRPr>
                    </a:p>
                  </a:txBody>
                  <a:tcPr marL="9525" marR="9525" marT="9525" marB="0" anchor="ctr"/>
                </a:tc>
              </a:tr>
              <a:tr h="1034220">
                <a:tc>
                  <a:txBody>
                    <a:bodyPr/>
                    <a:lstStyle/>
                    <a:p>
                      <a:pPr algn="ctr" fontAlgn="b"/>
                      <a:r>
                        <a:rPr lang="en-IN" sz="1400" b="1" u="none" strike="noStrike">
                          <a:effectLst/>
                        </a:rPr>
                        <a:t>Yes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487</a:t>
                      </a:r>
                      <a:endParaRPr lang="en-IN" sz="1400" b="1" i="0" u="none" strike="noStrike">
                        <a:solidFill>
                          <a:srgbClr val="000000"/>
                        </a:solidFill>
                        <a:effectLst/>
                        <a:latin typeface="Calibri" panose="020F0502020204030204" pitchFamily="34" charset="0"/>
                      </a:endParaRPr>
                    </a:p>
                  </a:txBody>
                  <a:tcPr marL="9525" marR="9525" marT="9525" marB="0" anchor="ctr"/>
                </a:tc>
              </a:tr>
              <a:tr h="1034220">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1000</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85711484"/>
              </p:ext>
            </p:extLst>
          </p:nvPr>
        </p:nvGraphicFramePr>
        <p:xfrm>
          <a:off x="3158837" y="1717964"/>
          <a:ext cx="8968170" cy="50430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826278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520" y="596401"/>
            <a:ext cx="8911687" cy="779756"/>
          </a:xfrm>
        </p:spPr>
        <p:txBody>
          <a:bodyPr/>
          <a:lstStyle/>
          <a:p>
            <a:r>
              <a:rPr lang="en-US" b="1" dirty="0" smtClean="0">
                <a:latin typeface="Algerian" panose="04020705040A02060702" pitchFamily="82" charset="0"/>
              </a:rPr>
              <a:t>Excel Forecasting</a:t>
            </a:r>
            <a:endParaRPr lang="en-IN" b="1" dirty="0">
              <a:latin typeface="Algerian" panose="04020705040A02060702" pitchFamily="82" charset="0"/>
            </a:endParaRPr>
          </a:p>
        </p:txBody>
      </p:sp>
      <p:sp>
        <p:nvSpPr>
          <p:cNvPr id="3" name="Content Placeholder 2"/>
          <p:cNvSpPr>
            <a:spLocks noGrp="1"/>
          </p:cNvSpPr>
          <p:nvPr>
            <p:ph idx="1"/>
          </p:nvPr>
        </p:nvSpPr>
        <p:spPr>
          <a:xfrm>
            <a:off x="1536266" y="1780309"/>
            <a:ext cx="9782897" cy="2112818"/>
          </a:xfrm>
        </p:spPr>
        <p:txBody>
          <a:bodyPr>
            <a:normAutofit/>
          </a:bodyPr>
          <a:lstStyle/>
          <a:p>
            <a:pPr algn="just"/>
            <a:r>
              <a:rPr lang="en-US" sz="2400" dirty="0">
                <a:latin typeface="Calibri" panose="020F0502020204030204" pitchFamily="34" charset="0"/>
                <a:cs typeface="Calibri" panose="020F0502020204030204" pitchFamily="34" charset="0"/>
              </a:rPr>
              <a:t>If you have historical time-based data, you can use it to create a forecast. When you create a forecast, Excel creates a new worksheet that contains both a table of the historical and predicted values and a chart that expresses this data. A forecast can help you predict things like future sales, inventory requirements, or consumer trends.</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1897916" y="4297279"/>
            <a:ext cx="5030544" cy="369332"/>
          </a:xfrm>
          <a:prstGeom prst="rect">
            <a:avLst/>
          </a:prstGeom>
        </p:spPr>
        <p:txBody>
          <a:bodyPr wrap="none">
            <a:spAutoFit/>
          </a:bodyPr>
          <a:lstStyle/>
          <a:p>
            <a:r>
              <a:rPr lang="en-IN" dirty="0" smtClean="0"/>
              <a:t>Formula= FORECAST(V14,T2:T1001,R2:R1001</a:t>
            </a:r>
            <a:r>
              <a:rPr lang="en-IN" dirty="0"/>
              <a:t>)</a:t>
            </a:r>
          </a:p>
        </p:txBody>
      </p:sp>
    </p:spTree>
    <p:extLst>
      <p:ext uri="{BB962C8B-B14F-4D97-AF65-F5344CB8AC3E}">
        <p14:creationId xmlns:p14="http://schemas.microsoft.com/office/powerpoint/2010/main" val="4159066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83102474"/>
              </p:ext>
            </p:extLst>
          </p:nvPr>
        </p:nvGraphicFramePr>
        <p:xfrm>
          <a:off x="2535381" y="883015"/>
          <a:ext cx="7259781" cy="2007301"/>
        </p:xfrm>
        <a:graphic>
          <a:graphicData uri="http://schemas.openxmlformats.org/drawingml/2006/table">
            <a:tbl>
              <a:tblPr>
                <a:tableStyleId>{5C22544A-7EE6-4342-B048-85BDC9FD1C3A}</a:tableStyleId>
              </a:tblPr>
              <a:tblGrid>
                <a:gridCol w="3367940"/>
                <a:gridCol w="3891841"/>
              </a:tblGrid>
              <a:tr h="375176">
                <a:tc gridSpan="2">
                  <a:txBody>
                    <a:bodyPr/>
                    <a:lstStyle/>
                    <a:p>
                      <a:pPr algn="ctr" fontAlgn="b"/>
                      <a:r>
                        <a:rPr lang="en-IN" sz="1800" b="1" u="none" strike="noStrike" dirty="0">
                          <a:solidFill>
                            <a:srgbClr val="C00000"/>
                          </a:solidFill>
                          <a:effectLst/>
                        </a:rPr>
                        <a:t>Forecast</a:t>
                      </a:r>
                      <a:endParaRPr lang="en-IN" sz="1800" b="1" i="0" u="none" strike="noStrike" dirty="0">
                        <a:solidFill>
                          <a:srgbClr val="C00000"/>
                        </a:solidFill>
                        <a:effectLst/>
                        <a:latin typeface="Calibri" panose="020F0502020204030204" pitchFamily="34" charset="0"/>
                      </a:endParaRPr>
                    </a:p>
                  </a:txBody>
                  <a:tcPr marL="9525" marR="9525" marT="9525" marB="0" anchor="ctr"/>
                </a:tc>
                <a:tc hMerge="1">
                  <a:txBody>
                    <a:bodyPr/>
                    <a:lstStyle/>
                    <a:p>
                      <a:endParaRPr lang="en-IN"/>
                    </a:p>
                  </a:txBody>
                  <a:tcPr/>
                </a:tc>
              </a:tr>
              <a:tr h="269656">
                <a:tc>
                  <a:txBody>
                    <a:bodyPr/>
                    <a:lstStyle/>
                    <a:p>
                      <a:pPr algn="ctr" fontAlgn="b"/>
                      <a:r>
                        <a:rPr lang="en-IN" sz="1800" b="1" u="none" strike="noStrike" dirty="0">
                          <a:solidFill>
                            <a:schemeClr val="accent3">
                              <a:lumMod val="50000"/>
                            </a:schemeClr>
                          </a:solidFill>
                          <a:effectLst/>
                        </a:rPr>
                        <a:t>Cost</a:t>
                      </a:r>
                      <a:endParaRPr lang="en-IN" sz="1800" b="1" i="0" u="none" strike="noStrike" dirty="0">
                        <a:solidFill>
                          <a:schemeClr val="accent3">
                            <a:lumMod val="50000"/>
                          </a:schemeClr>
                        </a:solidFill>
                        <a:effectLst/>
                        <a:latin typeface="Calibri" panose="020F0502020204030204" pitchFamily="34" charset="0"/>
                      </a:endParaRPr>
                    </a:p>
                  </a:txBody>
                  <a:tcPr marL="9525" marR="9525" marT="9525" marB="0" anchor="ctr"/>
                </a:tc>
                <a:tc>
                  <a:txBody>
                    <a:bodyPr/>
                    <a:lstStyle/>
                    <a:p>
                      <a:pPr algn="ctr" fontAlgn="b"/>
                      <a:r>
                        <a:rPr lang="en-IN" sz="1800" b="1" u="none" strike="noStrike" dirty="0">
                          <a:solidFill>
                            <a:schemeClr val="accent3">
                              <a:lumMod val="50000"/>
                            </a:schemeClr>
                          </a:solidFill>
                          <a:effectLst/>
                        </a:rPr>
                        <a:t>Profit</a:t>
                      </a:r>
                      <a:endParaRPr lang="en-IN" sz="1800" b="1" i="0" u="none" strike="noStrike" dirty="0">
                        <a:solidFill>
                          <a:schemeClr val="accent3">
                            <a:lumMod val="50000"/>
                          </a:schemeClr>
                        </a:solidFill>
                        <a:effectLst/>
                        <a:latin typeface="Calibri" panose="020F0502020204030204" pitchFamily="34" charset="0"/>
                      </a:endParaRPr>
                    </a:p>
                  </a:txBody>
                  <a:tcPr marL="9525" marR="9525" marT="9525" marB="0" anchor="ctr"/>
                </a:tc>
              </a:tr>
              <a:tr h="269656">
                <a:tc>
                  <a:txBody>
                    <a:bodyPr/>
                    <a:lstStyle/>
                    <a:p>
                      <a:pPr algn="ctr" fontAlgn="b"/>
                      <a:r>
                        <a:rPr lang="en-IN" sz="1400" b="1" u="none" strike="noStrike">
                          <a:effectLst/>
                        </a:rPr>
                        <a:t>72190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60243.9988</a:t>
                      </a:r>
                      <a:endParaRPr lang="en-IN" sz="1400" b="1" i="0" u="none" strike="noStrike" dirty="0">
                        <a:solidFill>
                          <a:srgbClr val="000000"/>
                        </a:solidFill>
                        <a:effectLst/>
                        <a:latin typeface="Calibri" panose="020F0502020204030204" pitchFamily="34" charset="0"/>
                      </a:endParaRPr>
                    </a:p>
                  </a:txBody>
                  <a:tcPr marL="9525" marR="9525" marT="9525" marB="0" anchor="ctr"/>
                </a:tc>
              </a:tr>
              <a:tr h="269656">
                <a:tc>
                  <a:txBody>
                    <a:bodyPr/>
                    <a:lstStyle/>
                    <a:p>
                      <a:pPr algn="ctr" fontAlgn="b"/>
                      <a:r>
                        <a:rPr lang="en-IN" sz="1400" b="1" u="none" strike="noStrike" dirty="0">
                          <a:effectLst/>
                        </a:rPr>
                        <a:t>57917</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48332.89484</a:t>
                      </a:r>
                      <a:endParaRPr lang="en-IN" sz="1400" b="1" i="0" u="none" strike="noStrike">
                        <a:solidFill>
                          <a:srgbClr val="000000"/>
                        </a:solidFill>
                        <a:effectLst/>
                        <a:latin typeface="Calibri" panose="020F0502020204030204" pitchFamily="34" charset="0"/>
                      </a:endParaRPr>
                    </a:p>
                  </a:txBody>
                  <a:tcPr marL="9525" marR="9525" marT="9525" marB="0" anchor="ctr"/>
                </a:tc>
              </a:tr>
              <a:tr h="269656">
                <a:tc>
                  <a:txBody>
                    <a:bodyPr/>
                    <a:lstStyle/>
                    <a:p>
                      <a:pPr algn="ctr" fontAlgn="b"/>
                      <a:r>
                        <a:rPr lang="en-IN" sz="1400" b="1" u="none" strike="noStrike" dirty="0">
                          <a:effectLst/>
                        </a:rPr>
                        <a:t>88110</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73529.5572</a:t>
                      </a:r>
                      <a:endParaRPr lang="en-IN" sz="1400" b="1" i="0" u="none" strike="noStrike">
                        <a:solidFill>
                          <a:srgbClr val="000000"/>
                        </a:solidFill>
                        <a:effectLst/>
                        <a:latin typeface="Calibri" panose="020F0502020204030204" pitchFamily="34" charset="0"/>
                      </a:endParaRPr>
                    </a:p>
                  </a:txBody>
                  <a:tcPr marL="9525" marR="9525" marT="9525" marB="0" anchor="ctr"/>
                </a:tc>
              </a:tr>
              <a:tr h="269656">
                <a:tc>
                  <a:txBody>
                    <a:bodyPr/>
                    <a:lstStyle/>
                    <a:p>
                      <a:pPr algn="ctr" fontAlgn="b"/>
                      <a:r>
                        <a:rPr lang="en-IN" sz="1400" b="1" u="none" strike="noStrike">
                          <a:effectLst/>
                        </a:rPr>
                        <a:t>124500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103897.74</a:t>
                      </a:r>
                      <a:endParaRPr lang="en-IN" sz="1400" b="1" i="0" u="none" strike="noStrike">
                        <a:solidFill>
                          <a:srgbClr val="000000"/>
                        </a:solidFill>
                        <a:effectLst/>
                        <a:latin typeface="Calibri" panose="020F0502020204030204" pitchFamily="34" charset="0"/>
                      </a:endParaRPr>
                    </a:p>
                  </a:txBody>
                  <a:tcPr marL="9525" marR="9525" marT="9525" marB="0" anchor="ctr"/>
                </a:tc>
              </a:tr>
              <a:tr h="269656">
                <a:tc>
                  <a:txBody>
                    <a:bodyPr/>
                    <a:lstStyle/>
                    <a:p>
                      <a:pPr algn="ctr" fontAlgn="b"/>
                      <a:r>
                        <a:rPr lang="en-IN" sz="1400" b="1" u="none" strike="noStrike">
                          <a:effectLst/>
                        </a:rPr>
                        <a:t>94300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78695.236</a:t>
                      </a:r>
                      <a:endParaRPr lang="en-IN" sz="14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
        <p:nvSpPr>
          <p:cNvPr id="3" name="Rectangle 2"/>
          <p:cNvSpPr/>
          <p:nvPr/>
        </p:nvSpPr>
        <p:spPr>
          <a:xfrm>
            <a:off x="3172305" y="265607"/>
            <a:ext cx="5985934" cy="461665"/>
          </a:xfrm>
          <a:prstGeom prst="rect">
            <a:avLst/>
          </a:prstGeom>
        </p:spPr>
        <p:txBody>
          <a:bodyPr wrap="none">
            <a:spAutoFit/>
          </a:bodyPr>
          <a:lstStyle/>
          <a:p>
            <a:r>
              <a:rPr lang="en-US" sz="2400" b="1" dirty="0">
                <a:latin typeface="Algerian" panose="04020705040A02060702" pitchFamily="82" charset="0"/>
              </a:rPr>
              <a:t>Excel </a:t>
            </a:r>
            <a:r>
              <a:rPr lang="en-US" sz="2400" b="1" dirty="0" smtClean="0">
                <a:latin typeface="Algerian" panose="04020705040A02060702" pitchFamily="82" charset="0"/>
              </a:rPr>
              <a:t>Forecasting Table and chart</a:t>
            </a:r>
            <a:endParaRPr lang="en-IN" sz="2400" b="1" dirty="0">
              <a:latin typeface="Algerian" panose="04020705040A02060702" pitchFamily="82" charset="0"/>
            </a:endParaRPr>
          </a:p>
        </p:txBody>
      </p:sp>
      <p:graphicFrame>
        <p:nvGraphicFramePr>
          <p:cNvPr id="4" name="Chart 3"/>
          <p:cNvGraphicFramePr>
            <a:graphicFrameLocks/>
          </p:cNvGraphicFramePr>
          <p:nvPr>
            <p:extLst>
              <p:ext uri="{D42A27DB-BD31-4B8C-83A1-F6EECF244321}">
                <p14:modId xmlns:p14="http://schemas.microsoft.com/office/powerpoint/2010/main" val="3521676495"/>
              </p:ext>
            </p:extLst>
          </p:nvPr>
        </p:nvGraphicFramePr>
        <p:xfrm>
          <a:off x="1510145" y="3046059"/>
          <a:ext cx="9047017" cy="38119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1476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930328" y="521350"/>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142623" y="542223"/>
            <a:ext cx="8911687" cy="1280890"/>
          </a:xfrm>
        </p:spPr>
        <p:txBody>
          <a:bodyPr>
            <a:normAutofit/>
          </a:bodyPr>
          <a:lstStyle/>
          <a:p>
            <a:pPr algn="ctr"/>
            <a:r>
              <a:rPr lang="en-US" sz="4800" b="1" dirty="0" smtClean="0">
                <a:latin typeface="Algerian" panose="04020705040A02060702" pitchFamily="82" charset="0"/>
              </a:rPr>
              <a:t>Project Scope</a:t>
            </a:r>
            <a:endParaRPr lang="en-IN" sz="4800" b="1" dirty="0">
              <a:latin typeface="Algerian" panose="04020705040A02060702" pitchFamily="82" charset="0"/>
            </a:endParaRPr>
          </a:p>
        </p:txBody>
      </p:sp>
      <p:sp>
        <p:nvSpPr>
          <p:cNvPr id="3" name="Content Placeholder 2"/>
          <p:cNvSpPr>
            <a:spLocks noGrp="1"/>
          </p:cNvSpPr>
          <p:nvPr>
            <p:ph idx="1"/>
          </p:nvPr>
        </p:nvSpPr>
        <p:spPr>
          <a:xfrm>
            <a:off x="2017367" y="2024418"/>
            <a:ext cx="9828890" cy="4158018"/>
          </a:xfrm>
        </p:spPr>
        <p:txBody>
          <a:bodyPr>
            <a:normAutofit/>
          </a:bodyPr>
          <a:lstStyle/>
          <a:p>
            <a:pPr algn="just"/>
            <a:r>
              <a:rPr lang="en-US" sz="2000" i="1" dirty="0">
                <a:latin typeface="Calibri" panose="020F0502020204030204" pitchFamily="34" charset="0"/>
                <a:cs typeface="Calibri" panose="020F0502020204030204" pitchFamily="34" charset="0"/>
              </a:rPr>
              <a:t>Project scope is everything that’s needed to complete a project, including tasks, time, and resources. So, project scope management the process of overseeing and regulating all of those things so that you can complete your </a:t>
            </a:r>
            <a:r>
              <a:rPr lang="en-US" sz="2000" i="1" dirty="0" smtClean="0">
                <a:latin typeface="Calibri" panose="020F0502020204030204" pitchFamily="34" charset="0"/>
                <a:cs typeface="Calibri" panose="020F0502020204030204" pitchFamily="34" charset="0"/>
              </a:rPr>
              <a:t>project.</a:t>
            </a:r>
          </a:p>
          <a:p>
            <a:pPr algn="just"/>
            <a:r>
              <a:rPr lang="en-US" sz="2000" dirty="0">
                <a:latin typeface="Calibri" panose="020F0502020204030204" pitchFamily="34" charset="0"/>
                <a:cs typeface="Calibri" panose="020F0502020204030204" pitchFamily="34" charset="0"/>
              </a:rPr>
              <a:t>Effective project scope management helps you stick as closely as possible to your original plan and manage your resources more </a:t>
            </a:r>
            <a:r>
              <a:rPr lang="en-US" sz="2000" dirty="0" smtClean="0">
                <a:latin typeface="Calibri" panose="020F0502020204030204" pitchFamily="34" charset="0"/>
                <a:cs typeface="Calibri" panose="020F0502020204030204" pitchFamily="34" charset="0"/>
              </a:rPr>
              <a:t>effectively.</a:t>
            </a:r>
          </a:p>
          <a:p>
            <a:pPr algn="just"/>
            <a:r>
              <a:rPr lang="en-US" sz="2800" b="1" dirty="0">
                <a:latin typeface="Calibri" panose="020F0502020204030204" pitchFamily="34" charset="0"/>
                <a:cs typeface="Calibri" panose="020F0502020204030204" pitchFamily="34" charset="0"/>
              </a:rPr>
              <a:t>Steps for defining project scope</a:t>
            </a:r>
          </a:p>
          <a:p>
            <a:pPr marL="0" indent="0" algn="just">
              <a:buNone/>
            </a:pPr>
            <a:r>
              <a:rPr lang="en-US" sz="2000" dirty="0" smtClean="0">
                <a:latin typeface="Calibri" panose="020F0502020204030204" pitchFamily="34" charset="0"/>
                <a:cs typeface="Calibri" panose="020F0502020204030204" pitchFamily="34" charset="0"/>
              </a:rPr>
              <a:t>         1</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Define </a:t>
            </a:r>
            <a:r>
              <a:rPr lang="en-US" sz="2000" dirty="0">
                <a:latin typeface="Calibri" panose="020F0502020204030204" pitchFamily="34" charset="0"/>
                <a:cs typeface="Calibri" panose="020F0502020204030204" pitchFamily="34" charset="0"/>
              </a:rPr>
              <a:t>the project’s </a:t>
            </a:r>
            <a:r>
              <a:rPr lang="en-US" sz="2000" dirty="0" smtClean="0">
                <a:latin typeface="Calibri" panose="020F0502020204030204" pitchFamily="34" charset="0"/>
                <a:cs typeface="Calibri" panose="020F0502020204030204" pitchFamily="34" charset="0"/>
              </a:rPr>
              <a:t>goals</a:t>
            </a:r>
          </a:p>
          <a:p>
            <a:pPr marL="0" indent="0" algn="just">
              <a:buNone/>
            </a:pP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2.</a:t>
            </a:r>
            <a:r>
              <a:rPr lang="en-IN" sz="2000" dirty="0">
                <a:latin typeface="Calibri" panose="020F0502020204030204" pitchFamily="34" charset="0"/>
                <a:cs typeface="Calibri" panose="020F0502020204030204" pitchFamily="34" charset="0"/>
              </a:rPr>
              <a:t> </a:t>
            </a:r>
            <a:r>
              <a:rPr lang="en-IN" sz="2000" dirty="0" smtClean="0">
                <a:latin typeface="Calibri" panose="020F0502020204030204" pitchFamily="34" charset="0"/>
                <a:cs typeface="Calibri" panose="020F0502020204030204" pitchFamily="34" charset="0"/>
              </a:rPr>
              <a:t>Define </a:t>
            </a:r>
            <a:r>
              <a:rPr lang="en-IN" sz="2000" dirty="0">
                <a:latin typeface="Calibri" panose="020F0502020204030204" pitchFamily="34" charset="0"/>
                <a:cs typeface="Calibri" panose="020F0502020204030204" pitchFamily="34" charset="0"/>
              </a:rPr>
              <a:t>the project’s </a:t>
            </a:r>
            <a:r>
              <a:rPr lang="en-IN" sz="2000" dirty="0" smtClean="0">
                <a:latin typeface="Calibri" panose="020F0502020204030204" pitchFamily="34" charset="0"/>
                <a:cs typeface="Calibri" panose="020F0502020204030204" pitchFamily="34" charset="0"/>
              </a:rPr>
              <a:t>deliverables</a:t>
            </a:r>
          </a:p>
          <a:p>
            <a:pPr marL="0" indent="0" algn="just">
              <a:buNone/>
            </a:pPr>
            <a:r>
              <a:rPr lang="en-US" sz="2000" dirty="0" smtClean="0">
                <a:latin typeface="Calibri" panose="020F0502020204030204" pitchFamily="34" charset="0"/>
                <a:cs typeface="Calibri" panose="020F0502020204030204" pitchFamily="34" charset="0"/>
              </a:rPr>
              <a:t>         3</a:t>
            </a:r>
            <a:r>
              <a:rPr lang="en-US" sz="2000" dirty="0">
                <a:latin typeface="Calibri" panose="020F0502020204030204" pitchFamily="34" charset="0"/>
                <a:cs typeface="Calibri" panose="020F0502020204030204" pitchFamily="34" charset="0"/>
              </a:rPr>
              <a:t>. Define the project’s tasks and activities</a:t>
            </a:r>
          </a:p>
          <a:p>
            <a:pPr marL="0" indent="0" algn="just">
              <a:buNone/>
            </a:pPr>
            <a:endParaRPr lang="en-IN" sz="2000" dirty="0">
              <a:latin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cs typeface="Calibri" panose="020F0502020204030204" pitchFamily="34" charset="0"/>
            </a:endParaRPr>
          </a:p>
          <a:p>
            <a:pPr marL="0" indent="0" algn="just">
              <a:buNone/>
            </a:pPr>
            <a:endParaRPr lang="en-IN" sz="2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4327" y="-516653"/>
            <a:ext cx="3055783" cy="2815990"/>
          </a:xfrm>
          <a:prstGeom prst="rect">
            <a:avLst/>
          </a:prstGeom>
        </p:spPr>
      </p:pic>
    </p:spTree>
    <p:extLst>
      <p:ext uri="{BB962C8B-B14F-4D97-AF65-F5344CB8AC3E}">
        <p14:creationId xmlns:p14="http://schemas.microsoft.com/office/powerpoint/2010/main" val="3857167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374" y="631037"/>
            <a:ext cx="6160748" cy="726708"/>
          </a:xfrm>
        </p:spPr>
        <p:txBody>
          <a:bodyPr>
            <a:noAutofit/>
          </a:bodyPr>
          <a:lstStyle/>
          <a:p>
            <a:r>
              <a:rPr lang="en-US" sz="4000" b="1" dirty="0" smtClean="0">
                <a:latin typeface="Algerian" panose="04020705040A02060702" pitchFamily="82" charset="0"/>
              </a:rPr>
              <a:t>Excel visualization </a:t>
            </a:r>
            <a:endParaRPr lang="en-IN" sz="4000" b="1" dirty="0">
              <a:latin typeface="Algerian" panose="04020705040A02060702" pitchFamily="82" charset="0"/>
            </a:endParaRPr>
          </a:p>
        </p:txBody>
      </p:sp>
      <p:sp>
        <p:nvSpPr>
          <p:cNvPr id="3" name="Content Placeholder 2"/>
          <p:cNvSpPr>
            <a:spLocks noGrp="1"/>
          </p:cNvSpPr>
          <p:nvPr>
            <p:ph idx="1"/>
          </p:nvPr>
        </p:nvSpPr>
        <p:spPr>
          <a:xfrm>
            <a:off x="1716374" y="1877290"/>
            <a:ext cx="9616643" cy="3777622"/>
          </a:xfrm>
        </p:spPr>
        <p:txBody>
          <a:bodyPr>
            <a:normAutofit/>
          </a:bodyPr>
          <a:lstStyle/>
          <a:p>
            <a:pPr algn="just"/>
            <a:r>
              <a:rPr lang="en-US" sz="2400" dirty="0">
                <a:latin typeface="Calibri" panose="020F0502020204030204" pitchFamily="34" charset="0"/>
                <a:cs typeface="Calibri" panose="020F0502020204030204" pitchFamily="34" charset="0"/>
              </a:rPr>
              <a:t>Data visualizations in Excel are representations of numerical data in a visual format. You can organize data in a spreadsheet into a more accessible and organized format like a line graph, Gantt chart or bar graph.</a:t>
            </a:r>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550" y="-130321"/>
            <a:ext cx="2076450" cy="2007611"/>
          </a:xfrm>
          <a:prstGeom prst="rect">
            <a:avLst/>
          </a:prstGeom>
        </p:spPr>
      </p:pic>
    </p:spTree>
    <p:extLst>
      <p:ext uri="{BB962C8B-B14F-4D97-AF65-F5344CB8AC3E}">
        <p14:creationId xmlns:p14="http://schemas.microsoft.com/office/powerpoint/2010/main" val="25483828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144071903"/>
              </p:ext>
            </p:extLst>
          </p:nvPr>
        </p:nvGraphicFramePr>
        <p:xfrm>
          <a:off x="165271" y="0"/>
          <a:ext cx="4656111" cy="24661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a:graphicFrameLocks/>
          </p:cNvGraphicFramePr>
          <p:nvPr>
            <p:extLst>
              <p:ext uri="{D42A27DB-BD31-4B8C-83A1-F6EECF244321}">
                <p14:modId xmlns:p14="http://schemas.microsoft.com/office/powerpoint/2010/main" val="3616905952"/>
              </p:ext>
            </p:extLst>
          </p:nvPr>
        </p:nvGraphicFramePr>
        <p:xfrm>
          <a:off x="8298873" y="17281"/>
          <a:ext cx="3893126" cy="24488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4214283303"/>
              </p:ext>
            </p:extLst>
          </p:nvPr>
        </p:nvGraphicFramePr>
        <p:xfrm>
          <a:off x="165271" y="4765964"/>
          <a:ext cx="3856929" cy="20747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1844661408"/>
              </p:ext>
            </p:extLst>
          </p:nvPr>
        </p:nvGraphicFramePr>
        <p:xfrm>
          <a:off x="4821382" y="17280"/>
          <a:ext cx="3477491" cy="2466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1313147902"/>
              </p:ext>
            </p:extLst>
          </p:nvPr>
        </p:nvGraphicFramePr>
        <p:xfrm>
          <a:off x="7938655" y="4765964"/>
          <a:ext cx="4253345" cy="20747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p:cNvGraphicFramePr>
            <a:graphicFrameLocks/>
          </p:cNvGraphicFramePr>
          <p:nvPr>
            <p:extLst>
              <p:ext uri="{D42A27DB-BD31-4B8C-83A1-F6EECF244321}">
                <p14:modId xmlns:p14="http://schemas.microsoft.com/office/powerpoint/2010/main" val="3576345378"/>
              </p:ext>
            </p:extLst>
          </p:nvPr>
        </p:nvGraphicFramePr>
        <p:xfrm>
          <a:off x="165271" y="2466108"/>
          <a:ext cx="3856929" cy="229985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p:cNvGraphicFramePr>
            <a:graphicFrameLocks/>
          </p:cNvGraphicFramePr>
          <p:nvPr>
            <p:extLst>
              <p:ext uri="{D42A27DB-BD31-4B8C-83A1-F6EECF244321}">
                <p14:modId xmlns:p14="http://schemas.microsoft.com/office/powerpoint/2010/main" val="877104653"/>
              </p:ext>
            </p:extLst>
          </p:nvPr>
        </p:nvGraphicFramePr>
        <p:xfrm>
          <a:off x="7938655" y="2466108"/>
          <a:ext cx="4253344" cy="22998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hart 8"/>
          <p:cNvGraphicFramePr>
            <a:graphicFrameLocks/>
          </p:cNvGraphicFramePr>
          <p:nvPr>
            <p:extLst>
              <p:ext uri="{D42A27DB-BD31-4B8C-83A1-F6EECF244321}">
                <p14:modId xmlns:p14="http://schemas.microsoft.com/office/powerpoint/2010/main" val="2616449447"/>
              </p:ext>
            </p:extLst>
          </p:nvPr>
        </p:nvGraphicFramePr>
        <p:xfrm>
          <a:off x="4022200" y="4765961"/>
          <a:ext cx="3916453" cy="207475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p:cNvGraphicFramePr>
            <a:graphicFrameLocks/>
          </p:cNvGraphicFramePr>
          <p:nvPr>
            <p:extLst>
              <p:ext uri="{D42A27DB-BD31-4B8C-83A1-F6EECF244321}">
                <p14:modId xmlns:p14="http://schemas.microsoft.com/office/powerpoint/2010/main" val="3395165490"/>
              </p:ext>
            </p:extLst>
          </p:nvPr>
        </p:nvGraphicFramePr>
        <p:xfrm>
          <a:off x="4022199" y="2483388"/>
          <a:ext cx="3916456" cy="228257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407695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381" y="679528"/>
            <a:ext cx="8911687" cy="692071"/>
          </a:xfrm>
        </p:spPr>
        <p:txBody>
          <a:bodyPr/>
          <a:lstStyle/>
          <a:p>
            <a:r>
              <a:rPr lang="en-US" b="1" dirty="0">
                <a:latin typeface="Algerian" panose="04020705040A02060702" pitchFamily="82" charset="0"/>
              </a:rPr>
              <a:t>Excel Dashboard</a:t>
            </a:r>
            <a:endParaRPr lang="en-IN" b="1" dirty="0">
              <a:latin typeface="Algerian" panose="04020705040A02060702" pitchFamily="82" charset="0"/>
            </a:endParaRPr>
          </a:p>
        </p:txBody>
      </p:sp>
      <p:sp>
        <p:nvSpPr>
          <p:cNvPr id="3" name="Content Placeholder 2"/>
          <p:cNvSpPr>
            <a:spLocks noGrp="1"/>
          </p:cNvSpPr>
          <p:nvPr>
            <p:ph idx="1"/>
          </p:nvPr>
        </p:nvSpPr>
        <p:spPr>
          <a:xfrm>
            <a:off x="1593812" y="1891146"/>
            <a:ext cx="10085570" cy="3777622"/>
          </a:xfrm>
        </p:spPr>
        <p:txBody>
          <a:bodyPr>
            <a:normAutofit/>
          </a:bodyPr>
          <a:lstStyle/>
          <a:p>
            <a:pPr algn="just"/>
            <a:r>
              <a:rPr lang="en-US" sz="2400" dirty="0" smtClean="0">
                <a:latin typeface="Calibri" panose="020F0502020204030204" pitchFamily="34" charset="0"/>
                <a:cs typeface="Calibri" panose="020F0502020204030204" pitchFamily="34" charset="0"/>
              </a:rPr>
              <a:t>The Excel Dashboard is used to display overviews of large data tracks. Excel Dashboards use dashboard elements like tables, charts, and gauges to show the overviews. The dashboards ease the decision-making process by showing the vital parts of the data in the same window.</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2162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5" y="621365"/>
            <a:ext cx="8911687" cy="747490"/>
          </a:xfrm>
        </p:spPr>
        <p:txBody>
          <a:bodyPr/>
          <a:lstStyle/>
          <a:p>
            <a:r>
              <a:rPr lang="en-US" b="1" dirty="0" smtClean="0">
                <a:latin typeface="Algerian" panose="04020705040A02060702" pitchFamily="82" charset="0"/>
              </a:rPr>
              <a:t>Excel Slicer</a:t>
            </a:r>
            <a:endParaRPr lang="en-IN" b="1" dirty="0">
              <a:latin typeface="Algerian" panose="04020705040A02060702" pitchFamily="82" charset="0"/>
            </a:endParaRPr>
          </a:p>
        </p:txBody>
      </p:sp>
      <p:sp>
        <p:nvSpPr>
          <p:cNvPr id="3" name="Content Placeholder 2"/>
          <p:cNvSpPr>
            <a:spLocks noGrp="1"/>
          </p:cNvSpPr>
          <p:nvPr>
            <p:ph idx="1"/>
          </p:nvPr>
        </p:nvSpPr>
        <p:spPr>
          <a:xfrm>
            <a:off x="1576205" y="1877336"/>
            <a:ext cx="9939048" cy="1385455"/>
          </a:xfrm>
        </p:spPr>
        <p:txBody>
          <a:bodyPr>
            <a:normAutofit/>
          </a:bodyPr>
          <a:lstStyle/>
          <a:p>
            <a:pPr algn="just"/>
            <a:r>
              <a:rPr lang="en-US" sz="2400" dirty="0">
                <a:solidFill>
                  <a:schemeClr val="tx1">
                    <a:lumMod val="85000"/>
                    <a:lumOff val="15000"/>
                  </a:schemeClr>
                </a:solidFill>
                <a:latin typeface="Calibri" panose="020F0502020204030204" pitchFamily="34" charset="0"/>
                <a:cs typeface="Calibri" panose="020F0502020204030204" pitchFamily="34" charset="0"/>
              </a:rPr>
              <a:t>Slicers provide buttons that you can click to filter tables, or PivotTables. In addition to quick filtering, slicers also indicate the current filtering state, which makes it easy to understand what exactly is currently displayed.</a:t>
            </a:r>
            <a:endParaRPr lang="en-IN" sz="24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 name="Rectangle 3"/>
          <p:cNvSpPr/>
          <p:nvPr/>
        </p:nvSpPr>
        <p:spPr>
          <a:xfrm>
            <a:off x="1872489" y="4145017"/>
            <a:ext cx="9642764" cy="2031325"/>
          </a:xfrm>
          <a:prstGeom prst="rect">
            <a:avLst/>
          </a:prstGeom>
        </p:spPr>
        <p:txBody>
          <a:bodyPr wrap="square">
            <a:spAutoFit/>
          </a:bodyPr>
          <a:lstStyle/>
          <a:p>
            <a:pPr fontAlgn="base"/>
            <a:r>
              <a:rPr lang="en-US" dirty="0" smtClean="0">
                <a:solidFill>
                  <a:srgbClr val="000000"/>
                </a:solidFill>
                <a:latin typeface="Calibri" panose="020F0502020204030204" pitchFamily="34" charset="0"/>
                <a:cs typeface="Calibri" panose="020F0502020204030204" pitchFamily="34" charset="0"/>
              </a:rPr>
              <a:t>1</a:t>
            </a:r>
            <a:r>
              <a:rPr lang="en-US" dirty="0">
                <a:solidFill>
                  <a:srgbClr val="000000"/>
                </a:solidFill>
                <a:latin typeface="Calibri" panose="020F0502020204030204" pitchFamily="34" charset="0"/>
                <a:cs typeface="Calibri" panose="020F0502020204030204" pitchFamily="34" charset="0"/>
              </a:rPr>
              <a:t>. Click any cell inside the pivot table.</a:t>
            </a:r>
          </a:p>
          <a:p>
            <a:pPr fontAlgn="base"/>
            <a:r>
              <a:rPr lang="en-US" dirty="0">
                <a:solidFill>
                  <a:srgbClr val="000000"/>
                </a:solidFill>
                <a:latin typeface="Calibri" panose="020F0502020204030204" pitchFamily="34" charset="0"/>
                <a:cs typeface="Calibri" panose="020F0502020204030204" pitchFamily="34" charset="0"/>
              </a:rPr>
              <a:t>2. On the PivotTable Analyze tab, in the Filter group, click Insert Slicer</a:t>
            </a:r>
            <a:r>
              <a:rPr lang="en-US" dirty="0" smtClean="0">
                <a:solidFill>
                  <a:srgbClr val="000000"/>
                </a:solidFill>
                <a:latin typeface="Calibri" panose="020F0502020204030204" pitchFamily="34" charset="0"/>
                <a:cs typeface="Calibri" panose="020F0502020204030204" pitchFamily="34" charset="0"/>
              </a:rPr>
              <a:t>.</a:t>
            </a:r>
          </a:p>
          <a:p>
            <a:pPr fontAlgn="base"/>
            <a:r>
              <a:rPr lang="en-US" dirty="0">
                <a:latin typeface="Calibri" panose="020F0502020204030204" pitchFamily="34" charset="0"/>
                <a:cs typeface="Calibri" panose="020F0502020204030204" pitchFamily="34" charset="0"/>
              </a:rPr>
              <a:t>3. Check Country and click OK</a:t>
            </a:r>
            <a:r>
              <a:rPr lang="en-US" dirty="0" smtClean="0">
                <a:latin typeface="Calibri" panose="020F0502020204030204" pitchFamily="34" charset="0"/>
                <a:cs typeface="Calibri" panose="020F0502020204030204" pitchFamily="34" charset="0"/>
              </a:rPr>
              <a:t>.</a:t>
            </a:r>
          </a:p>
          <a:p>
            <a:pPr fontAlgn="base"/>
            <a:r>
              <a:rPr lang="en-US" dirty="0">
                <a:latin typeface="Calibri" panose="020F0502020204030204" pitchFamily="34" charset="0"/>
                <a:cs typeface="Calibri" panose="020F0502020204030204" pitchFamily="34" charset="0"/>
              </a:rPr>
              <a:t>4. Click United States to find out which products we export the most to the United States</a:t>
            </a:r>
            <a:r>
              <a:rPr lang="en-US" dirty="0" smtClean="0">
                <a:latin typeface="Calibri" panose="020F0502020204030204" pitchFamily="34" charset="0"/>
                <a:cs typeface="Calibri" panose="020F0502020204030204" pitchFamily="34" charset="0"/>
              </a:rPr>
              <a:t>.</a:t>
            </a:r>
          </a:p>
          <a:p>
            <a:pPr fontAlgn="base"/>
            <a:r>
              <a:rPr lang="en-US" dirty="0">
                <a:latin typeface="Calibri" panose="020F0502020204030204" pitchFamily="34" charset="0"/>
                <a:cs typeface="Calibri" panose="020F0502020204030204" pitchFamily="34" charset="0"/>
              </a:rPr>
              <a:t>5. Click any cell inside the pivot table.</a:t>
            </a:r>
          </a:p>
          <a:p>
            <a:pPr fontAlgn="base"/>
            <a:r>
              <a:rPr lang="en-US" dirty="0">
                <a:latin typeface="Calibri" panose="020F0502020204030204" pitchFamily="34" charset="0"/>
                <a:cs typeface="Calibri" panose="020F0502020204030204" pitchFamily="34" charset="0"/>
              </a:rPr>
              <a:t>6. On the PivotTable Analyze tab, in the Filter group, click Insert Slicer.</a:t>
            </a:r>
          </a:p>
          <a:p>
            <a:pPr fontAlgn="base"/>
            <a:endParaRPr lang="en-US" b="0" i="0" dirty="0">
              <a:solidFill>
                <a:srgbClr val="000000"/>
              </a:solidFill>
              <a:effectLst/>
              <a:latin typeface="Calibri" panose="020F0502020204030204" pitchFamily="34" charset="0"/>
              <a:cs typeface="Calibri" panose="020F0502020204030204" pitchFamily="34" charset="0"/>
            </a:endParaRPr>
          </a:p>
        </p:txBody>
      </p:sp>
      <p:sp>
        <p:nvSpPr>
          <p:cNvPr id="5" name="Rectangle 4"/>
          <p:cNvSpPr/>
          <p:nvPr/>
        </p:nvSpPr>
        <p:spPr>
          <a:xfrm>
            <a:off x="1872489" y="3563126"/>
            <a:ext cx="5927648" cy="461665"/>
          </a:xfrm>
          <a:prstGeom prst="rect">
            <a:avLst/>
          </a:prstGeom>
        </p:spPr>
        <p:txBody>
          <a:bodyPr wrap="none">
            <a:spAutoFit/>
          </a:bodyPr>
          <a:lstStyle/>
          <a:p>
            <a:pPr fontAlgn="base"/>
            <a:r>
              <a:rPr lang="en-US" sz="2400" b="1" dirty="0">
                <a:solidFill>
                  <a:schemeClr val="accent6">
                    <a:lumMod val="75000"/>
                  </a:schemeClr>
                </a:solidFill>
                <a:latin typeface="Calibri" panose="020F0502020204030204" pitchFamily="34" charset="0"/>
                <a:cs typeface="Calibri" panose="020F0502020204030204" pitchFamily="34" charset="0"/>
              </a:rPr>
              <a:t>To insert a slicer, execute the following steps.</a:t>
            </a:r>
          </a:p>
        </p:txBody>
      </p:sp>
    </p:spTree>
    <p:extLst>
      <p:ext uri="{BB962C8B-B14F-4D97-AF65-F5344CB8AC3E}">
        <p14:creationId xmlns:p14="http://schemas.microsoft.com/office/powerpoint/2010/main" val="4988977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ultiple Slic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214" y="3810000"/>
            <a:ext cx="3086021"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28" y="0"/>
            <a:ext cx="2864717" cy="260519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nsert Sli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327" y="2646219"/>
            <a:ext cx="5155550" cy="1163781"/>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rot="19094458">
            <a:off x="3598577" y="133969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9094458">
            <a:off x="8144332" y="384710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06143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64" y="657219"/>
            <a:ext cx="8911687" cy="789054"/>
          </a:xfrm>
        </p:spPr>
        <p:txBody>
          <a:bodyPr/>
          <a:lstStyle/>
          <a:p>
            <a:r>
              <a:rPr lang="en-US" b="1" dirty="0" smtClean="0">
                <a:latin typeface="Algerian" panose="04020705040A02060702" pitchFamily="82" charset="0"/>
              </a:rPr>
              <a:t>Excel dash board inter connections</a:t>
            </a:r>
            <a:endParaRPr lang="en-IN" b="1" dirty="0">
              <a:latin typeface="Algerian" panose="04020705040A02060702" pitchFamily="82" charset="0"/>
            </a:endParaRPr>
          </a:p>
        </p:txBody>
      </p:sp>
      <p:sp>
        <p:nvSpPr>
          <p:cNvPr id="3" name="Content Placeholder 2"/>
          <p:cNvSpPr>
            <a:spLocks noGrp="1"/>
          </p:cNvSpPr>
          <p:nvPr>
            <p:ph idx="1"/>
          </p:nvPr>
        </p:nvSpPr>
        <p:spPr>
          <a:xfrm>
            <a:off x="1771793" y="1905000"/>
            <a:ext cx="9879879" cy="1108364"/>
          </a:xfrm>
        </p:spPr>
        <p:txBody>
          <a:bodyPr>
            <a:noAutofit/>
          </a:bodyPr>
          <a:lstStyle/>
          <a:p>
            <a:pPr algn="just"/>
            <a:r>
              <a:rPr lang="en-US" sz="2400" dirty="0">
                <a:latin typeface="Calibri" panose="020F0502020204030204" pitchFamily="34" charset="0"/>
                <a:cs typeface="Calibri" panose="020F0502020204030204" pitchFamily="34" charset="0"/>
              </a:rPr>
              <a:t>To connect your Excel sheet on SharePoint to your dashboard, you can follow these steps: Open your dashboard and select the data source as Excel. Choose the option to connect to an existing file.</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2108016" y="4224271"/>
            <a:ext cx="7797984" cy="1569660"/>
          </a:xfrm>
          <a:prstGeom prst="rect">
            <a:avLst/>
          </a:prstGeom>
        </p:spPr>
        <p:txBody>
          <a:bodyPr wrap="square">
            <a:spAutoFit/>
          </a:bodyPr>
          <a:lstStyle/>
          <a:p>
            <a:pPr fontAlgn="base"/>
            <a:r>
              <a:rPr lang="en-US" sz="2400" dirty="0">
                <a:solidFill>
                  <a:srgbClr val="000000"/>
                </a:solidFill>
                <a:latin typeface="Calibri" panose="020F0502020204030204" pitchFamily="34" charset="0"/>
                <a:cs typeface="Calibri" panose="020F0502020204030204" pitchFamily="34" charset="0"/>
              </a:rPr>
              <a:t>1</a:t>
            </a:r>
            <a:r>
              <a:rPr lang="en-US" sz="2400" dirty="0" smtClean="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Select the first slicer.</a:t>
            </a:r>
          </a:p>
          <a:p>
            <a:pPr fontAlgn="base"/>
            <a:r>
              <a:rPr lang="en-US" sz="2400" dirty="0">
                <a:solidFill>
                  <a:srgbClr val="000000"/>
                </a:solidFill>
                <a:latin typeface="Calibri" panose="020F0502020204030204" pitchFamily="34" charset="0"/>
                <a:cs typeface="Calibri" panose="020F0502020204030204" pitchFamily="34" charset="0"/>
              </a:rPr>
              <a:t>2</a:t>
            </a:r>
            <a:r>
              <a:rPr lang="en-US" sz="2400" dirty="0" smtClean="0">
                <a:solidFill>
                  <a:srgbClr val="000000"/>
                </a:solidFill>
                <a:latin typeface="Calibri" panose="020F0502020204030204" pitchFamily="34" charset="0"/>
                <a:cs typeface="Calibri" panose="020F0502020204030204" pitchFamily="34" charset="0"/>
              </a:rPr>
              <a:t>. </a:t>
            </a:r>
            <a:r>
              <a:rPr lang="en-US" sz="2400" dirty="0">
                <a:solidFill>
                  <a:srgbClr val="000000"/>
                </a:solidFill>
                <a:latin typeface="Calibri" panose="020F0502020204030204" pitchFamily="34" charset="0"/>
                <a:cs typeface="Calibri" panose="020F0502020204030204" pitchFamily="34" charset="0"/>
              </a:rPr>
              <a:t>On the Slicer tab, in the Slicer group, click Report Connections</a:t>
            </a:r>
            <a:r>
              <a:rPr lang="en-US" sz="2400" dirty="0" smtClean="0">
                <a:solidFill>
                  <a:srgbClr val="000000"/>
                </a:solidFill>
                <a:latin typeface="Calibri" panose="020F0502020204030204" pitchFamily="34" charset="0"/>
                <a:cs typeface="Calibri" panose="020F0502020204030204" pitchFamily="34" charset="0"/>
              </a:rPr>
              <a:t>.</a:t>
            </a:r>
          </a:p>
          <a:p>
            <a:pPr fontAlgn="base"/>
            <a:r>
              <a:rPr lang="en-US" sz="2400" dirty="0">
                <a:latin typeface="Calibri" panose="020F0502020204030204" pitchFamily="34" charset="0"/>
                <a:cs typeface="Calibri" panose="020F0502020204030204" pitchFamily="34" charset="0"/>
              </a:rPr>
              <a:t>3</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Select the second pivot table and click OK.</a:t>
            </a:r>
            <a:endParaRPr lang="en-US" sz="2400" b="0" i="0" dirty="0">
              <a:solidFill>
                <a:srgbClr val="000000"/>
              </a:solidFill>
              <a:effectLst/>
              <a:latin typeface="Calibri" panose="020F0502020204030204" pitchFamily="34" charset="0"/>
              <a:cs typeface="Calibri" panose="020F0502020204030204" pitchFamily="34" charset="0"/>
            </a:endParaRPr>
          </a:p>
        </p:txBody>
      </p:sp>
      <p:sp>
        <p:nvSpPr>
          <p:cNvPr id="5" name="Rectangle 4"/>
          <p:cNvSpPr/>
          <p:nvPr/>
        </p:nvSpPr>
        <p:spPr>
          <a:xfrm>
            <a:off x="2108016" y="3141764"/>
            <a:ext cx="9723766" cy="954107"/>
          </a:xfrm>
          <a:prstGeom prst="rect">
            <a:avLst/>
          </a:prstGeom>
        </p:spPr>
        <p:txBody>
          <a:bodyPr wrap="square">
            <a:spAutoFit/>
          </a:bodyPr>
          <a:lstStyle/>
          <a:p>
            <a:pPr fontAlgn="base"/>
            <a:r>
              <a:rPr lang="en-US" sz="2800" b="1" dirty="0" smtClean="0">
                <a:solidFill>
                  <a:schemeClr val="accent6">
                    <a:lumMod val="75000"/>
                  </a:schemeClr>
                </a:solidFill>
                <a:latin typeface="Calibri" panose="020F0502020204030204" pitchFamily="34" charset="0"/>
                <a:cs typeface="Calibri" panose="020F0502020204030204" pitchFamily="34" charset="0"/>
              </a:rPr>
              <a:t>To connect both slicers to this pivot table, execute the following steps.</a:t>
            </a:r>
            <a:endParaRPr lang="en-US" sz="2800" b="1" dirty="0">
              <a:solidFill>
                <a:schemeClr val="accent6">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863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lick Report Conn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20" y="110835"/>
            <a:ext cx="2881746" cy="144087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nnect Slicer to 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265" y="1551708"/>
            <a:ext cx="3571298" cy="20153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Multiple Slicers and Pivot Tab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236" y="3283526"/>
            <a:ext cx="4918365" cy="3437379"/>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rot="18866209">
            <a:off x="3452503" y="54698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rot="18866209">
            <a:off x="6359967" y="364882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12894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29630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89" y="624110"/>
            <a:ext cx="8911687" cy="747490"/>
          </a:xfrm>
        </p:spPr>
        <p:txBody>
          <a:bodyPr/>
          <a:lstStyle/>
          <a:p>
            <a:r>
              <a:rPr lang="en-US" b="1" dirty="0" smtClean="0">
                <a:latin typeface="Algerian" panose="04020705040A02060702" pitchFamily="82" charset="0"/>
              </a:rPr>
              <a:t>Microsoft SQL Server</a:t>
            </a:r>
            <a:endParaRPr lang="en-IN" b="1" dirty="0">
              <a:latin typeface="Algerian" panose="04020705040A02060702" pitchFamily="82" charset="0"/>
            </a:endParaRPr>
          </a:p>
        </p:txBody>
      </p:sp>
      <p:sp>
        <p:nvSpPr>
          <p:cNvPr id="3" name="Content Placeholder 2"/>
          <p:cNvSpPr>
            <a:spLocks noGrp="1"/>
          </p:cNvSpPr>
          <p:nvPr>
            <p:ph idx="1"/>
          </p:nvPr>
        </p:nvSpPr>
        <p:spPr>
          <a:xfrm>
            <a:off x="1440874" y="1981199"/>
            <a:ext cx="10487890" cy="3144981"/>
          </a:xfrm>
        </p:spPr>
        <p:txBody>
          <a:bodyPr>
            <a:noAutofit/>
          </a:bodyPr>
          <a:lstStyle/>
          <a:p>
            <a:pPr algn="just"/>
            <a:r>
              <a:rPr lang="en-US" sz="2400" b="1" dirty="0">
                <a:latin typeface="Calibri" panose="020F0502020204030204" pitchFamily="34" charset="0"/>
                <a:cs typeface="Calibri" panose="020F0502020204030204" pitchFamily="34" charset="0"/>
              </a:rPr>
              <a:t>Microsoft SQL Server</a:t>
            </a:r>
            <a:r>
              <a:rPr lang="en-US" sz="2400" dirty="0">
                <a:latin typeface="Calibri" panose="020F0502020204030204" pitchFamily="34" charset="0"/>
                <a:cs typeface="Calibri" panose="020F0502020204030204" pitchFamily="34" charset="0"/>
              </a:rPr>
              <a:t> is a proprietary relational database </a:t>
            </a:r>
            <a:r>
              <a:rPr lang="en-US" sz="2400" dirty="0" smtClean="0">
                <a:latin typeface="Calibri" panose="020F0502020204030204" pitchFamily="34" charset="0"/>
                <a:cs typeface="Calibri" panose="020F0502020204030204" pitchFamily="34" charset="0"/>
              </a:rPr>
              <a:t>management </a:t>
            </a:r>
            <a:r>
              <a:rPr lang="en-US" sz="2400" dirty="0">
                <a:latin typeface="Calibri" panose="020F0502020204030204" pitchFamily="34" charset="0"/>
                <a:cs typeface="Calibri" panose="020F0502020204030204" pitchFamily="34" charset="0"/>
              </a:rPr>
              <a:t>system developed by Microsoft. As a database server, it is a software product with the primary function of storing and retrieving data as requested by other software </a:t>
            </a:r>
            <a:r>
              <a:rPr lang="en-US" sz="2400" dirty="0" smtClean="0">
                <a:latin typeface="Calibri" panose="020F0502020204030204" pitchFamily="34" charset="0"/>
                <a:cs typeface="Calibri" panose="020F0502020204030204" pitchFamily="34" charset="0"/>
              </a:rPr>
              <a:t>applications which </a:t>
            </a:r>
            <a:r>
              <a:rPr lang="en-US" sz="2400" dirty="0">
                <a:latin typeface="Calibri" panose="020F0502020204030204" pitchFamily="34" charset="0"/>
                <a:cs typeface="Calibri" panose="020F0502020204030204" pitchFamily="34" charset="0"/>
              </a:rPr>
              <a:t>may run either on the same computer or on another computer across a network (including the Internet). Microsoft markets at least a dozen different editions of Microsoft SQL Server, aimed at different audiences and for workloads ranging from small single-machine applications to large Internet-facing applications with </a:t>
            </a:r>
            <a:r>
              <a:rPr lang="en-US" sz="2400" dirty="0" smtClean="0">
                <a:latin typeface="Calibri" panose="020F0502020204030204" pitchFamily="34" charset="0"/>
                <a:cs typeface="Calibri" panose="020F0502020204030204" pitchFamily="34" charset="0"/>
              </a:rPr>
              <a:t>many</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users.</a:t>
            </a: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6187" y="227253"/>
            <a:ext cx="3302577" cy="1541203"/>
          </a:xfrm>
          <a:prstGeom prst="rect">
            <a:avLst/>
          </a:prstGeom>
        </p:spPr>
      </p:pic>
    </p:spTree>
    <p:extLst>
      <p:ext uri="{BB962C8B-B14F-4D97-AF65-F5344CB8AC3E}">
        <p14:creationId xmlns:p14="http://schemas.microsoft.com/office/powerpoint/2010/main" val="16532503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836" y="444001"/>
            <a:ext cx="8911687" cy="1280890"/>
          </a:xfrm>
        </p:spPr>
        <p:txBody>
          <a:bodyPr>
            <a:normAutofit/>
          </a:bodyPr>
          <a:lstStyle/>
          <a:p>
            <a:r>
              <a:rPr lang="en-US" b="1" dirty="0">
                <a:latin typeface="Algerian" panose="04020705040A02060702" pitchFamily="82" charset="0"/>
              </a:rPr>
              <a:t>How to import data from an Excel file to a SQL Server </a:t>
            </a:r>
            <a:r>
              <a:rPr lang="en-US" b="1" dirty="0" smtClean="0">
                <a:latin typeface="Algerian" panose="04020705040A02060702" pitchFamily="82" charset="0"/>
              </a:rPr>
              <a:t>database</a:t>
            </a:r>
            <a:endParaRPr lang="en-IN" b="1" dirty="0">
              <a:latin typeface="Algerian" panose="04020705040A02060702" pitchFamily="82" charset="0"/>
            </a:endParaRPr>
          </a:p>
        </p:txBody>
      </p:sp>
      <p:sp>
        <p:nvSpPr>
          <p:cNvPr id="3" name="Content Placeholder 2"/>
          <p:cNvSpPr>
            <a:spLocks noGrp="1"/>
          </p:cNvSpPr>
          <p:nvPr>
            <p:ph idx="1"/>
          </p:nvPr>
        </p:nvSpPr>
        <p:spPr>
          <a:xfrm>
            <a:off x="1496292" y="2299855"/>
            <a:ext cx="10133012" cy="2189017"/>
          </a:xfrm>
        </p:spPr>
        <p:txBody>
          <a:bodyPr>
            <a:noAutofit/>
          </a:bodyPr>
          <a:lstStyle/>
          <a:p>
            <a:pPr algn="just"/>
            <a:r>
              <a:rPr lang="en-US" sz="2800" dirty="0">
                <a:latin typeface="Calibri" panose="020F0502020204030204" pitchFamily="34" charset="0"/>
                <a:cs typeface="Calibri" panose="020F0502020204030204" pitchFamily="34" charset="0"/>
              </a:rPr>
              <a:t>To start the process of importing data from an Excel file to a SQL Server database using the SQL Server Import and Export Wizard the SQL Server Import and Export Wizard needs to be launched. There are several ways to do that, and this can be seen on the How to import/export data to SQL Server using the SQL Server Import </a:t>
            </a:r>
            <a:r>
              <a:rPr lang="en-US" sz="2800" dirty="0" smtClean="0">
                <a:latin typeface="Calibri" panose="020F0502020204030204" pitchFamily="34" charset="0"/>
                <a:cs typeface="Calibri" panose="020F0502020204030204" pitchFamily="34" charset="0"/>
              </a:rPr>
              <a:t>and Export </a:t>
            </a:r>
            <a:r>
              <a:rPr lang="en-US" sz="2800" dirty="0">
                <a:latin typeface="Calibri" panose="020F0502020204030204" pitchFamily="34" charset="0"/>
                <a:cs typeface="Calibri" panose="020F0502020204030204" pitchFamily="34" charset="0"/>
              </a:rPr>
              <a:t>Wizard page</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1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188742" y="327546"/>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057097" y="400765"/>
            <a:ext cx="5599564" cy="767962"/>
          </a:xfrm>
        </p:spPr>
        <p:txBody>
          <a:bodyPr>
            <a:normAutofit/>
          </a:bodyPr>
          <a:lstStyle/>
          <a:p>
            <a:pPr algn="ctr"/>
            <a:r>
              <a:rPr lang="en-IN" sz="4400" b="1" dirty="0" smtClean="0">
                <a:solidFill>
                  <a:srgbClr val="242424"/>
                </a:solidFill>
                <a:latin typeface="Algerian" panose="04020705040A02060702" pitchFamily="82" charset="0"/>
              </a:rPr>
              <a:t>Dataset Brief</a:t>
            </a:r>
            <a:endParaRPr lang="en-IN" sz="4400" dirty="0">
              <a:latin typeface="Algerian" panose="04020705040A02060702" pitchFamily="82" charset="0"/>
            </a:endParaRPr>
          </a:p>
        </p:txBody>
      </p:sp>
      <p:sp>
        <p:nvSpPr>
          <p:cNvPr id="3" name="Content Placeholder 2"/>
          <p:cNvSpPr>
            <a:spLocks noGrp="1"/>
          </p:cNvSpPr>
          <p:nvPr>
            <p:ph sz="half" idx="1"/>
          </p:nvPr>
        </p:nvSpPr>
        <p:spPr>
          <a:xfrm>
            <a:off x="2088107" y="2133600"/>
            <a:ext cx="4814969" cy="3777622"/>
          </a:xfrm>
        </p:spPr>
        <p:txBody>
          <a:bodyPr>
            <a:normAutofit fontScale="92500" lnSpcReduction="10000"/>
          </a:bodyPr>
          <a:lstStyle/>
          <a:p>
            <a:pPr marL="0" indent="0">
              <a:buNone/>
            </a:pPr>
            <a:r>
              <a:rPr lang="en-US" b="1" dirty="0"/>
              <a:t>1. Customer ID</a:t>
            </a:r>
            <a:r>
              <a:rPr lang="en-US" dirty="0"/>
              <a:t> </a:t>
            </a:r>
          </a:p>
          <a:p>
            <a:pPr marL="0" indent="0">
              <a:buNone/>
            </a:pPr>
            <a:r>
              <a:rPr lang="en-US" b="1" dirty="0"/>
              <a:t>2. First Name</a:t>
            </a:r>
            <a:endParaRPr lang="en-US" dirty="0"/>
          </a:p>
          <a:p>
            <a:pPr marL="0" indent="0">
              <a:buNone/>
            </a:pPr>
            <a:r>
              <a:rPr lang="en-US" b="1" dirty="0"/>
              <a:t>3. Last Name</a:t>
            </a:r>
            <a:r>
              <a:rPr lang="en-US" dirty="0"/>
              <a:t> </a:t>
            </a:r>
          </a:p>
          <a:p>
            <a:pPr marL="0" indent="0">
              <a:buNone/>
            </a:pPr>
            <a:r>
              <a:rPr lang="en-US" b="1" dirty="0"/>
              <a:t>4. Full Name</a:t>
            </a:r>
            <a:r>
              <a:rPr lang="en-US" dirty="0"/>
              <a:t> </a:t>
            </a:r>
          </a:p>
          <a:p>
            <a:pPr marL="0" indent="0">
              <a:buNone/>
            </a:pPr>
            <a:r>
              <a:rPr lang="en-US" b="1" dirty="0"/>
              <a:t>5. Gender</a:t>
            </a:r>
            <a:r>
              <a:rPr lang="en-US" dirty="0"/>
              <a:t> </a:t>
            </a:r>
          </a:p>
          <a:p>
            <a:pPr marL="0" indent="0">
              <a:buNone/>
            </a:pPr>
            <a:r>
              <a:rPr lang="en-US" b="1" dirty="0"/>
              <a:t>6. Mode Of Purchase</a:t>
            </a:r>
            <a:r>
              <a:rPr lang="en-US" dirty="0"/>
              <a:t> </a:t>
            </a:r>
          </a:p>
          <a:p>
            <a:pPr marL="0" indent="0">
              <a:buNone/>
            </a:pPr>
            <a:r>
              <a:rPr lang="en-US" b="1" dirty="0"/>
              <a:t>7. Past 3 Years Bike Related Purchases</a:t>
            </a:r>
            <a:r>
              <a:rPr lang="en-US" dirty="0"/>
              <a:t> </a:t>
            </a:r>
          </a:p>
          <a:p>
            <a:pPr marL="0" indent="0">
              <a:buNone/>
            </a:pPr>
            <a:r>
              <a:rPr lang="en-US" b="1" dirty="0"/>
              <a:t>8. DOB</a:t>
            </a:r>
            <a:endParaRPr lang="en-US" dirty="0"/>
          </a:p>
          <a:p>
            <a:pPr marL="0" indent="0">
              <a:buNone/>
            </a:pPr>
            <a:r>
              <a:rPr lang="en-US" b="1" dirty="0"/>
              <a:t>9. Age</a:t>
            </a:r>
            <a:r>
              <a:rPr lang="en-US" dirty="0"/>
              <a:t> </a:t>
            </a:r>
          </a:p>
          <a:p>
            <a:pPr marL="0" indent="0">
              <a:buNone/>
            </a:pPr>
            <a:r>
              <a:rPr lang="en-US" b="1" dirty="0"/>
              <a:t>10.Brand</a:t>
            </a:r>
            <a:r>
              <a:rPr lang="en-US" dirty="0"/>
              <a:t> </a:t>
            </a:r>
          </a:p>
          <a:p>
            <a:pPr marL="0" indent="0">
              <a:buNone/>
            </a:pPr>
            <a:endParaRPr lang="en-IN" dirty="0"/>
          </a:p>
        </p:txBody>
      </p:sp>
      <p:sp>
        <p:nvSpPr>
          <p:cNvPr id="4" name="Content Placeholder 3"/>
          <p:cNvSpPr>
            <a:spLocks noGrp="1"/>
          </p:cNvSpPr>
          <p:nvPr>
            <p:ph sz="half" idx="2"/>
          </p:nvPr>
        </p:nvSpPr>
        <p:spPr>
          <a:xfrm>
            <a:off x="7190746" y="2126222"/>
            <a:ext cx="4682805" cy="3777622"/>
          </a:xfrm>
        </p:spPr>
        <p:txBody>
          <a:bodyPr>
            <a:normAutofit fontScale="92500" lnSpcReduction="10000"/>
          </a:bodyPr>
          <a:lstStyle/>
          <a:p>
            <a:pPr marL="0" indent="0">
              <a:buNone/>
            </a:pPr>
            <a:r>
              <a:rPr lang="en-US" b="1" dirty="0"/>
              <a:t>11.Product Type</a:t>
            </a:r>
            <a:r>
              <a:rPr lang="en-US" dirty="0"/>
              <a:t> </a:t>
            </a:r>
          </a:p>
          <a:p>
            <a:pPr marL="0" indent="0">
              <a:buNone/>
            </a:pPr>
            <a:r>
              <a:rPr lang="en-US" b="1" dirty="0"/>
              <a:t>12.Product Class</a:t>
            </a:r>
            <a:r>
              <a:rPr lang="en-US" dirty="0"/>
              <a:t> </a:t>
            </a:r>
          </a:p>
          <a:p>
            <a:pPr marL="0" indent="0">
              <a:buNone/>
            </a:pPr>
            <a:r>
              <a:rPr lang="en-US" b="1" dirty="0"/>
              <a:t>13.Job Title</a:t>
            </a:r>
            <a:r>
              <a:rPr lang="en-US" dirty="0"/>
              <a:t> </a:t>
            </a:r>
          </a:p>
          <a:p>
            <a:pPr marL="0" indent="0">
              <a:buNone/>
            </a:pPr>
            <a:r>
              <a:rPr lang="en-US" b="1" dirty="0"/>
              <a:t>14.Job Industry Category</a:t>
            </a:r>
            <a:r>
              <a:rPr lang="en-US" dirty="0"/>
              <a:t> </a:t>
            </a:r>
          </a:p>
          <a:p>
            <a:pPr marL="0" indent="0">
              <a:buNone/>
            </a:pPr>
            <a:r>
              <a:rPr lang="en-US" b="1" dirty="0"/>
              <a:t>15Wealth Segment</a:t>
            </a:r>
            <a:r>
              <a:rPr lang="en-US" dirty="0"/>
              <a:t> </a:t>
            </a:r>
          </a:p>
          <a:p>
            <a:pPr marL="0" indent="0">
              <a:buNone/>
            </a:pPr>
            <a:r>
              <a:rPr lang="en-US" b="1" dirty="0" smtClean="0"/>
              <a:t>16Owns </a:t>
            </a:r>
            <a:r>
              <a:rPr lang="en-US" b="1" dirty="0"/>
              <a:t>Car</a:t>
            </a:r>
            <a:r>
              <a:rPr lang="en-US" dirty="0"/>
              <a:t> </a:t>
            </a:r>
          </a:p>
          <a:p>
            <a:pPr marL="0" indent="0">
              <a:buNone/>
            </a:pPr>
            <a:r>
              <a:rPr lang="en-US" b="1" dirty="0"/>
              <a:t>17.Tenure</a:t>
            </a:r>
            <a:r>
              <a:rPr lang="en-US" dirty="0"/>
              <a:t> </a:t>
            </a:r>
          </a:p>
          <a:p>
            <a:pPr marL="0" indent="0">
              <a:buNone/>
            </a:pPr>
            <a:r>
              <a:rPr lang="en-US" b="1" dirty="0"/>
              <a:t>18.Cost</a:t>
            </a:r>
            <a:r>
              <a:rPr lang="en-US" dirty="0"/>
              <a:t> </a:t>
            </a:r>
          </a:p>
          <a:p>
            <a:pPr marL="0" indent="0">
              <a:buNone/>
            </a:pPr>
            <a:r>
              <a:rPr lang="en-US" b="1" dirty="0"/>
              <a:t>19.Price</a:t>
            </a:r>
            <a:r>
              <a:rPr lang="en-US" dirty="0"/>
              <a:t> </a:t>
            </a:r>
          </a:p>
          <a:p>
            <a:pPr marL="0" indent="0">
              <a:buNone/>
            </a:pPr>
            <a:r>
              <a:rPr lang="en-US" b="1" dirty="0"/>
              <a:t>20.Profit</a:t>
            </a:r>
            <a:endParaRPr lang="en-IN"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413" y="224975"/>
            <a:ext cx="1405718" cy="1405718"/>
          </a:xfrm>
          <a:prstGeom prst="rect">
            <a:avLst/>
          </a:prstGeom>
        </p:spPr>
      </p:pic>
    </p:spTree>
    <p:extLst>
      <p:ext uri="{BB962C8B-B14F-4D97-AF65-F5344CB8AC3E}">
        <p14:creationId xmlns:p14="http://schemas.microsoft.com/office/powerpoint/2010/main" val="34768882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981" y="0"/>
            <a:ext cx="3490019" cy="298935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28783"/>
            <a:ext cx="3512765" cy="32292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635" y="3628783"/>
            <a:ext cx="3635165" cy="323266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1981" y="3681170"/>
            <a:ext cx="3490019" cy="317683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3635" y="-69314"/>
            <a:ext cx="3635165" cy="315370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3546764" cy="3114247"/>
          </a:xfrm>
          <a:prstGeom prst="rect">
            <a:avLst/>
          </a:prstGeom>
        </p:spPr>
      </p:pic>
      <p:sp>
        <p:nvSpPr>
          <p:cNvPr id="8" name="Right Arrow 7"/>
          <p:cNvSpPr/>
          <p:nvPr/>
        </p:nvSpPr>
        <p:spPr>
          <a:xfrm>
            <a:off x="3630305" y="1285342"/>
            <a:ext cx="504966" cy="313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011236" y="1250686"/>
            <a:ext cx="504966" cy="313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own Arrow 9"/>
          <p:cNvSpPr/>
          <p:nvPr/>
        </p:nvSpPr>
        <p:spPr>
          <a:xfrm>
            <a:off x="10446990" y="3084394"/>
            <a:ext cx="389332" cy="544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Left Arrow 10"/>
          <p:cNvSpPr/>
          <p:nvPr/>
        </p:nvSpPr>
        <p:spPr>
          <a:xfrm>
            <a:off x="8000018" y="5077136"/>
            <a:ext cx="527402" cy="38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eft Arrow 11"/>
          <p:cNvSpPr/>
          <p:nvPr/>
        </p:nvSpPr>
        <p:spPr>
          <a:xfrm>
            <a:off x="3619087" y="5077136"/>
            <a:ext cx="527402" cy="38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6594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394" y="651818"/>
            <a:ext cx="8911687" cy="1280890"/>
          </a:xfrm>
        </p:spPr>
        <p:txBody>
          <a:bodyPr/>
          <a:lstStyle/>
          <a:p>
            <a:r>
              <a:rPr lang="en-US" b="1" dirty="0" smtClean="0">
                <a:latin typeface="Algerian" panose="04020705040A02060702" pitchFamily="82" charset="0"/>
              </a:rPr>
              <a:t>Gender wise profit</a:t>
            </a:r>
            <a:endParaRPr lang="en-IN" b="1" dirty="0">
              <a:latin typeface="Algerian" panose="04020705040A02060702" pitchFamily="82" charset="0"/>
            </a:endParaRPr>
          </a:p>
        </p:txBody>
      </p:sp>
      <p:sp>
        <p:nvSpPr>
          <p:cNvPr id="3" name="Content Placeholder 2"/>
          <p:cNvSpPr>
            <a:spLocks noGrp="1"/>
          </p:cNvSpPr>
          <p:nvPr>
            <p:ph idx="1"/>
          </p:nvPr>
        </p:nvSpPr>
        <p:spPr>
          <a:xfrm>
            <a:off x="1910339" y="2078182"/>
            <a:ext cx="10115406" cy="734291"/>
          </a:xfrm>
        </p:spPr>
        <p:txBody>
          <a:bodyPr>
            <a:noAutofit/>
          </a:bodyPr>
          <a:lstStyle/>
          <a:p>
            <a:r>
              <a:rPr lang="en-US" sz="2400" dirty="0">
                <a:solidFill>
                  <a:srgbClr val="0000FF"/>
                </a:solidFill>
                <a:latin typeface="Consolas" panose="020B0609020204030204" pitchFamily="49" charset="0"/>
              </a:rPr>
              <a:t>select</a:t>
            </a:r>
            <a:r>
              <a:rPr lang="en-US" sz="2400" dirty="0">
                <a:solidFill>
                  <a:prstClr val="black"/>
                </a:solidFill>
                <a:latin typeface="Consolas" panose="020B0609020204030204" pitchFamily="49" charset="0"/>
              </a:rPr>
              <a:t> Gender</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sum</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Profit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as</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TotalProfit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ProjectData</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group</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prstClr val="black"/>
                </a:solidFill>
                <a:latin typeface="Consolas" panose="020B0609020204030204" pitchFamily="49" charset="0"/>
              </a:rPr>
              <a:t> Gender</a:t>
            </a:r>
            <a:r>
              <a:rPr lang="en-US" sz="2400" dirty="0" smtClean="0">
                <a:solidFill>
                  <a:srgbClr val="808080"/>
                </a:solidFill>
                <a:latin typeface="Consolas" panose="020B0609020204030204" pitchFamily="49" charset="0"/>
              </a:rPr>
              <a:t>;</a:t>
            </a:r>
            <a:endParaRPr lang="en-US" sz="2400" dirty="0">
              <a:solidFill>
                <a:srgbClr val="808080"/>
              </a:solidFill>
              <a:latin typeface="Consolas" panose="020B06090202040302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539" y="3494376"/>
            <a:ext cx="5575588" cy="2651521"/>
          </a:xfrm>
          <a:prstGeom prst="rect">
            <a:avLst/>
          </a:prstGeom>
        </p:spPr>
      </p:pic>
    </p:spTree>
    <p:extLst>
      <p:ext uri="{BB962C8B-B14F-4D97-AF65-F5344CB8AC3E}">
        <p14:creationId xmlns:p14="http://schemas.microsoft.com/office/powerpoint/2010/main" val="19428291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288" y="650957"/>
            <a:ext cx="8911687" cy="814164"/>
          </a:xfrm>
        </p:spPr>
        <p:txBody>
          <a:bodyPr/>
          <a:lstStyle/>
          <a:p>
            <a:r>
              <a:rPr lang="en-US" b="1" dirty="0" smtClean="0">
                <a:latin typeface="Algerian" panose="04020705040A02060702" pitchFamily="82" charset="0"/>
                <a:cs typeface="Calibri" panose="020F0502020204030204" pitchFamily="34" charset="0"/>
              </a:rPr>
              <a:t>Find out male total</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817542" y="1967346"/>
            <a:ext cx="8915400" cy="623455"/>
          </a:xfrm>
        </p:spPr>
        <p:txBody>
          <a:bodyPr>
            <a:normAutofit lnSpcReduction="10000"/>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Gender</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MaleTotal</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Gender </a:t>
            </a:r>
            <a:r>
              <a:rPr lang="en-US" dirty="0">
                <a:solidFill>
                  <a:srgbClr val="0000FF"/>
                </a:solidFill>
                <a:latin typeface="Consolas" panose="020B0609020204030204" pitchFamily="49" charset="0"/>
              </a:rPr>
              <a:t>having</a:t>
            </a:r>
            <a:r>
              <a:rPr lang="en-US" dirty="0">
                <a:solidFill>
                  <a:prstClr val="black"/>
                </a:solidFill>
                <a:latin typeface="Consolas" panose="020B0609020204030204" pitchFamily="49" charset="0"/>
              </a:rPr>
              <a:t> gender</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'Male'</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3" y="3093026"/>
            <a:ext cx="6730712" cy="2793295"/>
          </a:xfrm>
          <a:prstGeom prst="rect">
            <a:avLst/>
          </a:prstGeom>
        </p:spPr>
      </p:pic>
    </p:spTree>
    <p:extLst>
      <p:ext uri="{BB962C8B-B14F-4D97-AF65-F5344CB8AC3E}">
        <p14:creationId xmlns:p14="http://schemas.microsoft.com/office/powerpoint/2010/main" val="12689988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7" y="634034"/>
            <a:ext cx="8911687" cy="668293"/>
          </a:xfrm>
        </p:spPr>
        <p:txBody>
          <a:bodyPr/>
          <a:lstStyle/>
          <a:p>
            <a:r>
              <a:rPr lang="en-US" b="1" dirty="0" smtClean="0">
                <a:latin typeface="Algerian" panose="04020705040A02060702" pitchFamily="82" charset="0"/>
              </a:rPr>
              <a:t>Top 5 Profit Order by</a:t>
            </a:r>
            <a:endParaRPr lang="en-IN" b="1" dirty="0">
              <a:latin typeface="Algerian" panose="04020705040A02060702" pitchFamily="82" charset="0"/>
            </a:endParaRPr>
          </a:p>
        </p:txBody>
      </p:sp>
      <p:sp>
        <p:nvSpPr>
          <p:cNvPr id="3" name="Content Placeholder 2"/>
          <p:cNvSpPr>
            <a:spLocks noGrp="1"/>
          </p:cNvSpPr>
          <p:nvPr>
            <p:ph idx="1"/>
          </p:nvPr>
        </p:nvSpPr>
        <p:spPr>
          <a:xfrm>
            <a:off x="1995054" y="2064327"/>
            <a:ext cx="8915400" cy="637309"/>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prstClr val="black"/>
                </a:solidFill>
                <a:latin typeface="Consolas" panose="020B0609020204030204" pitchFamily="49" charset="0"/>
              </a:rPr>
              <a:t> 5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order</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Profit </a:t>
            </a:r>
            <a:r>
              <a:rPr lang="en-US" dirty="0" err="1">
                <a:solidFill>
                  <a:srgbClr val="0000FF"/>
                </a:solidFill>
                <a:latin typeface="Consolas" panose="020B0609020204030204" pitchFamily="49" charset="0"/>
              </a:rPr>
              <a:t>asc</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4" y="2701636"/>
            <a:ext cx="8718155" cy="3962400"/>
          </a:xfrm>
          <a:prstGeom prst="rect">
            <a:avLst/>
          </a:prstGeom>
        </p:spPr>
      </p:pic>
    </p:spTree>
    <p:extLst>
      <p:ext uri="{BB962C8B-B14F-4D97-AF65-F5344CB8AC3E}">
        <p14:creationId xmlns:p14="http://schemas.microsoft.com/office/powerpoint/2010/main" val="29218221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257" y="664838"/>
            <a:ext cx="8911687" cy="692908"/>
          </a:xfrm>
        </p:spPr>
        <p:txBody>
          <a:bodyPr/>
          <a:lstStyle/>
          <a:p>
            <a:r>
              <a:rPr lang="en-US" b="1" dirty="0" smtClean="0">
                <a:latin typeface="Algerian" panose="04020705040A02060702" pitchFamily="82" charset="0"/>
              </a:rPr>
              <a:t>Top least 5 profit</a:t>
            </a:r>
            <a:endParaRPr lang="en-IN" b="1" dirty="0">
              <a:latin typeface="Algerian" panose="04020705040A02060702" pitchFamily="82" charset="0"/>
            </a:endParaRPr>
          </a:p>
        </p:txBody>
      </p:sp>
      <p:sp>
        <p:nvSpPr>
          <p:cNvPr id="3" name="Content Placeholder 2"/>
          <p:cNvSpPr>
            <a:spLocks noGrp="1"/>
          </p:cNvSpPr>
          <p:nvPr>
            <p:ph idx="1"/>
          </p:nvPr>
        </p:nvSpPr>
        <p:spPr>
          <a:xfrm>
            <a:off x="1911926" y="1607964"/>
            <a:ext cx="8915400" cy="637309"/>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prstClr val="black"/>
                </a:solidFill>
                <a:latin typeface="Consolas" panose="020B0609020204030204" pitchFamily="49" charset="0"/>
              </a:rPr>
              <a:t> 5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order</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Profit </a:t>
            </a:r>
            <a:r>
              <a:rPr lang="en-US" dirty="0" err="1">
                <a:solidFill>
                  <a:srgbClr val="0000FF"/>
                </a:solidFill>
                <a:latin typeface="Consolas" panose="020B0609020204030204" pitchFamily="49" charset="0"/>
              </a:rPr>
              <a:t>desc</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5" y="2384656"/>
            <a:ext cx="9491685" cy="4320944"/>
          </a:xfrm>
          <a:prstGeom prst="rect">
            <a:avLst/>
          </a:prstGeom>
        </p:spPr>
      </p:pic>
    </p:spTree>
    <p:extLst>
      <p:ext uri="{BB962C8B-B14F-4D97-AF65-F5344CB8AC3E}">
        <p14:creationId xmlns:p14="http://schemas.microsoft.com/office/powerpoint/2010/main" val="35537651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1656"/>
            <a:ext cx="8911687" cy="1280890"/>
          </a:xfrm>
        </p:spPr>
        <p:txBody>
          <a:bodyPr/>
          <a:lstStyle/>
          <a:p>
            <a:r>
              <a:rPr lang="en-US" b="1" dirty="0" smtClean="0">
                <a:latin typeface="Algerian" panose="04020705040A02060702" pitchFamily="82" charset="0"/>
                <a:cs typeface="Calibri" panose="020F0502020204030204" pitchFamily="34" charset="0"/>
              </a:rPr>
              <a:t>Product Type Wise Profit</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711036" y="1522328"/>
            <a:ext cx="8915400" cy="720436"/>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[Product Type]</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ProducTypeProfit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[Product Type]</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52" y="2398509"/>
            <a:ext cx="9684130" cy="4211712"/>
          </a:xfrm>
          <a:prstGeom prst="rect">
            <a:avLst/>
          </a:prstGeom>
        </p:spPr>
      </p:pic>
    </p:spTree>
    <p:extLst>
      <p:ext uri="{BB962C8B-B14F-4D97-AF65-F5344CB8AC3E}">
        <p14:creationId xmlns:p14="http://schemas.microsoft.com/office/powerpoint/2010/main" val="854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4" y="637964"/>
            <a:ext cx="8911687" cy="678217"/>
          </a:xfrm>
        </p:spPr>
        <p:txBody>
          <a:bodyPr/>
          <a:lstStyle/>
          <a:p>
            <a:r>
              <a:rPr lang="en-US" b="1" dirty="0" smtClean="0">
                <a:latin typeface="Algerian" panose="04020705040A02060702" pitchFamily="82" charset="0"/>
              </a:rPr>
              <a:t>Retrieve more than 100000 profit</a:t>
            </a:r>
            <a:endParaRPr lang="en-IN" b="1" dirty="0">
              <a:latin typeface="Algerian" panose="04020705040A02060702" pitchFamily="82" charset="0"/>
            </a:endParaRPr>
          </a:p>
        </p:txBody>
      </p:sp>
      <p:sp>
        <p:nvSpPr>
          <p:cNvPr id="3" name="Content Placeholder 2"/>
          <p:cNvSpPr>
            <a:spLocks noGrp="1"/>
          </p:cNvSpPr>
          <p:nvPr>
            <p:ph idx="1"/>
          </p:nvPr>
        </p:nvSpPr>
        <p:spPr>
          <a:xfrm>
            <a:off x="1773381" y="1570991"/>
            <a:ext cx="8915400" cy="429491"/>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prstClr val="black"/>
                </a:solidFill>
                <a:latin typeface="Consolas" panose="020B0609020204030204" pitchFamily="49" charset="0"/>
              </a:rPr>
              <a:t> Profit</a:t>
            </a:r>
            <a:r>
              <a:rPr lang="en-US" dirty="0">
                <a:solidFill>
                  <a:srgbClr val="808080"/>
                </a:solidFill>
                <a:latin typeface="Consolas" panose="020B0609020204030204" pitchFamily="49" charset="0"/>
              </a:rPr>
              <a:t>&gt;</a:t>
            </a:r>
            <a:r>
              <a:rPr lang="en-US" dirty="0">
                <a:solidFill>
                  <a:prstClr val="black"/>
                </a:solidFill>
                <a:latin typeface="Consolas" panose="020B0609020204030204" pitchFamily="49" charset="0"/>
              </a:rPr>
              <a:t>100000</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345" y="2255292"/>
            <a:ext cx="10062740" cy="4381035"/>
          </a:xfrm>
          <a:prstGeom prst="rect">
            <a:avLst/>
          </a:prstGeom>
        </p:spPr>
      </p:pic>
    </p:spTree>
    <p:extLst>
      <p:ext uri="{BB962C8B-B14F-4D97-AF65-F5344CB8AC3E}">
        <p14:creationId xmlns:p14="http://schemas.microsoft.com/office/powerpoint/2010/main" val="42628658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725" y="250038"/>
            <a:ext cx="8911687" cy="802908"/>
          </a:xfrm>
        </p:spPr>
        <p:txBody>
          <a:bodyPr/>
          <a:lstStyle/>
          <a:p>
            <a:r>
              <a:rPr lang="en-IN" b="1" dirty="0" err="1">
                <a:latin typeface="Algerian" panose="04020705040A02060702" pitchFamily="82" charset="0"/>
              </a:rPr>
              <a:t>sql</a:t>
            </a:r>
            <a:r>
              <a:rPr lang="en-IN" b="1" dirty="0">
                <a:latin typeface="Algerian" panose="04020705040A02060702" pitchFamily="82" charset="0"/>
              </a:rPr>
              <a:t> aggregate functions</a:t>
            </a:r>
          </a:p>
        </p:txBody>
      </p:sp>
      <p:sp>
        <p:nvSpPr>
          <p:cNvPr id="3" name="Content Placeholder 2"/>
          <p:cNvSpPr>
            <a:spLocks noGrp="1"/>
          </p:cNvSpPr>
          <p:nvPr>
            <p:ph idx="1"/>
          </p:nvPr>
        </p:nvSpPr>
        <p:spPr>
          <a:xfrm>
            <a:off x="2135725" y="1094509"/>
            <a:ext cx="8915400" cy="2064328"/>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TotalProfit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err="1">
                <a:solidFill>
                  <a:srgbClr val="FF00FF"/>
                </a:solidFill>
                <a:latin typeface="Consolas" panose="020B0609020204030204" pitchFamily="49" charset="0"/>
              </a:rPr>
              <a:t>Avg</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AverageProfit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Min</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MinProfit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Max</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MaxProfit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count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NumberProfit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smtClean="0">
                <a:solidFill>
                  <a:srgbClr val="808080"/>
                </a:solidFill>
                <a:latin typeface="Consolas" panose="020B0609020204030204" pitchFamily="49" charset="0"/>
              </a:rPr>
              <a:t>;</a:t>
            </a:r>
            <a:endParaRPr lang="en-US" dirty="0">
              <a:solidFill>
                <a:srgbClr val="808080"/>
              </a:solidFill>
              <a:latin typeface="Consolas" panose="020B06090202040302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725" y="3435927"/>
            <a:ext cx="3322966" cy="3304309"/>
          </a:xfrm>
          <a:prstGeom prst="rect">
            <a:avLst/>
          </a:prstGeom>
        </p:spPr>
      </p:pic>
    </p:spTree>
    <p:extLst>
      <p:ext uri="{BB962C8B-B14F-4D97-AF65-F5344CB8AC3E}">
        <p14:creationId xmlns:p14="http://schemas.microsoft.com/office/powerpoint/2010/main" val="11207640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782" y="518652"/>
            <a:ext cx="8911687" cy="790440"/>
          </a:xfrm>
        </p:spPr>
        <p:txBody>
          <a:bodyPr>
            <a:normAutofit/>
          </a:bodyPr>
          <a:lstStyle/>
          <a:p>
            <a:r>
              <a:rPr lang="en-US" sz="4400" b="1" dirty="0">
                <a:latin typeface="Algerian" panose="04020705040A02060702" pitchFamily="82" charset="0"/>
                <a:cs typeface="Times New Roman" panose="02020603050405020304" pitchFamily="18" charset="0"/>
              </a:rPr>
              <a:t>Machine learning prediction</a:t>
            </a:r>
            <a:endParaRPr lang="en-IN" sz="4400" b="1" dirty="0"/>
          </a:p>
        </p:txBody>
      </p:sp>
      <p:sp>
        <p:nvSpPr>
          <p:cNvPr id="3" name="Content Placeholder 2"/>
          <p:cNvSpPr>
            <a:spLocks noGrp="1"/>
          </p:cNvSpPr>
          <p:nvPr>
            <p:ph idx="1"/>
          </p:nvPr>
        </p:nvSpPr>
        <p:spPr>
          <a:xfrm>
            <a:off x="1406973" y="1891146"/>
            <a:ext cx="9703521" cy="4006222"/>
          </a:xfrm>
        </p:spPr>
        <p:txBody>
          <a:bodyPr>
            <a:normAutofit/>
          </a:bodyPr>
          <a:lstStyle/>
          <a:p>
            <a:pPr algn="just"/>
            <a:r>
              <a:rPr lang="en-US" sz="2400" dirty="0">
                <a:latin typeface="Calibri" panose="020F0502020204030204" pitchFamily="34" charset="0"/>
                <a:cs typeface="Calibri" panose="020F0502020204030204" pitchFamily="34" charset="0"/>
              </a:rPr>
              <a:t>“Prediction” refers to the output of an algorithm after it has been trained on a historical dataset and applied to new data when forecasting the likelihood of a particular outcome, such as our revenue based upon cost. The algorithm will generate probable values for an unknown variable for each record in the new data, allowing the model builder to identify what that value will most likely be.</a:t>
            </a:r>
          </a:p>
          <a:p>
            <a:pPr algn="just"/>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2473" y="131091"/>
            <a:ext cx="1759527" cy="1759527"/>
          </a:xfrm>
          <a:prstGeom prst="rect">
            <a:avLst/>
          </a:prstGeom>
        </p:spPr>
      </p:pic>
    </p:spTree>
    <p:extLst>
      <p:ext uri="{BB962C8B-B14F-4D97-AF65-F5344CB8AC3E}">
        <p14:creationId xmlns:p14="http://schemas.microsoft.com/office/powerpoint/2010/main" val="3276960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209" y="651818"/>
            <a:ext cx="8911687" cy="761345"/>
          </a:xfrm>
        </p:spPr>
        <p:txBody>
          <a:bodyPr/>
          <a:lstStyle/>
          <a:p>
            <a:r>
              <a:rPr lang="en-US" b="1" dirty="0" smtClean="0">
                <a:latin typeface="Algerian" panose="04020705040A02060702" pitchFamily="82" charset="0"/>
                <a:cs typeface="Calibri" panose="020F0502020204030204" pitchFamily="34" charset="0"/>
              </a:rPr>
              <a:t>Excel Import to python</a:t>
            </a:r>
            <a:endParaRPr lang="en-IN" b="1" dirty="0">
              <a:latin typeface="Algerian" panose="04020705040A02060702" pitchFamily="82" charset="0"/>
              <a:cs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10" y="1413163"/>
            <a:ext cx="10140008" cy="5288463"/>
          </a:xfrm>
        </p:spPr>
      </p:pic>
    </p:spTree>
    <p:extLst>
      <p:ext uri="{BB962C8B-B14F-4D97-AF65-F5344CB8AC3E}">
        <p14:creationId xmlns:p14="http://schemas.microsoft.com/office/powerpoint/2010/main" val="1595278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173576" y="524732"/>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934119" y="579665"/>
            <a:ext cx="8911687" cy="1280890"/>
          </a:xfrm>
        </p:spPr>
        <p:txBody>
          <a:bodyPr>
            <a:normAutofit/>
          </a:bodyPr>
          <a:lstStyle/>
          <a:p>
            <a:r>
              <a:rPr lang="en-US" sz="4400" b="1" dirty="0" smtClean="0">
                <a:latin typeface="Algerian" panose="04020705040A02060702" pitchFamily="82" charset="0"/>
              </a:rPr>
              <a:t>Used Tools</a:t>
            </a:r>
            <a:endParaRPr lang="en-IN" sz="4400" b="1"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400" dirty="0" smtClean="0">
                <a:latin typeface="Calibri" panose="020F0502020204030204" pitchFamily="34" charset="0"/>
                <a:cs typeface="Calibri" panose="020F0502020204030204" pitchFamily="34" charset="0"/>
              </a:rPr>
              <a:t>MS Excel- Data Cleansing</a:t>
            </a:r>
          </a:p>
          <a:p>
            <a:r>
              <a:rPr lang="en-US" sz="2400" dirty="0" smtClean="0">
                <a:latin typeface="Calibri" panose="020F0502020204030204" pitchFamily="34" charset="0"/>
                <a:cs typeface="Calibri" panose="020F0502020204030204" pitchFamily="34" charset="0"/>
              </a:rPr>
              <a:t>SQL server- Data Analyzing</a:t>
            </a:r>
          </a:p>
          <a:p>
            <a:r>
              <a:rPr lang="en-US" sz="2400" dirty="0" smtClean="0">
                <a:latin typeface="Calibri" panose="020F0502020204030204" pitchFamily="34" charset="0"/>
                <a:cs typeface="Calibri" panose="020F0502020204030204" pitchFamily="34" charset="0"/>
              </a:rPr>
              <a:t>Tableau- Data Visualization</a:t>
            </a:r>
          </a:p>
          <a:p>
            <a:r>
              <a:rPr lang="en-US" sz="2400" dirty="0" smtClean="0">
                <a:latin typeface="Calibri" panose="020F0502020204030204" pitchFamily="34" charset="0"/>
                <a:cs typeface="Calibri" panose="020F0502020204030204" pitchFamily="34" charset="0"/>
              </a:rPr>
              <a:t>Python- Data Analyzing</a:t>
            </a:r>
          </a:p>
          <a:p>
            <a:r>
              <a:rPr lang="en-US" sz="2400" dirty="0" smtClean="0">
                <a:latin typeface="Calibri" panose="020F0502020204030204" pitchFamily="34" charset="0"/>
                <a:cs typeface="Calibri" panose="020F0502020204030204" pitchFamily="34" charset="0"/>
              </a:rPr>
              <a:t>Machine Learning(ML)- Profit Forecasting</a:t>
            </a: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7899" y="196754"/>
            <a:ext cx="2046713" cy="2046713"/>
          </a:xfrm>
          <a:prstGeom prst="rect">
            <a:avLst/>
          </a:prstGeom>
        </p:spPr>
      </p:pic>
    </p:spTree>
    <p:extLst>
      <p:ext uri="{BB962C8B-B14F-4D97-AF65-F5344CB8AC3E}">
        <p14:creationId xmlns:p14="http://schemas.microsoft.com/office/powerpoint/2010/main" val="224208707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654" y="2812473"/>
            <a:ext cx="6821255" cy="383508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674"/>
            <a:ext cx="4383357" cy="2464435"/>
          </a:xfrm>
          <a:prstGeom prst="rect">
            <a:avLst/>
          </a:prstGeom>
        </p:spPr>
      </p:pic>
      <p:sp>
        <p:nvSpPr>
          <p:cNvPr id="5" name="Down Arrow 4"/>
          <p:cNvSpPr/>
          <p:nvPr/>
        </p:nvSpPr>
        <p:spPr>
          <a:xfrm rot="18568428">
            <a:off x="4453208" y="2343728"/>
            <a:ext cx="484632" cy="63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147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38818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704" y="450928"/>
            <a:ext cx="3946420" cy="1280890"/>
          </a:xfrm>
        </p:spPr>
        <p:txBody>
          <a:bodyPr>
            <a:normAutofit/>
          </a:bodyPr>
          <a:lstStyle/>
          <a:p>
            <a:r>
              <a:rPr lang="en-US" sz="5400" b="1" dirty="0" smtClean="0">
                <a:latin typeface="Algerian" panose="04020705040A02060702" pitchFamily="82" charset="0"/>
              </a:rPr>
              <a:t>Tableau</a:t>
            </a:r>
            <a:endParaRPr lang="en-IN" sz="5400" b="1" dirty="0">
              <a:latin typeface="Algerian" panose="04020705040A02060702" pitchFamily="82" charset="0"/>
            </a:endParaRPr>
          </a:p>
        </p:txBody>
      </p:sp>
      <p:sp>
        <p:nvSpPr>
          <p:cNvPr id="3" name="Content Placeholder 2"/>
          <p:cNvSpPr>
            <a:spLocks noGrp="1"/>
          </p:cNvSpPr>
          <p:nvPr>
            <p:ph idx="1"/>
          </p:nvPr>
        </p:nvSpPr>
        <p:spPr>
          <a:xfrm>
            <a:off x="1632704" y="2428558"/>
            <a:ext cx="9779184" cy="3777622"/>
          </a:xfrm>
        </p:spPr>
        <p:txBody>
          <a:bodyPr>
            <a:normAutofit/>
          </a:bodyPr>
          <a:lstStyle/>
          <a:p>
            <a:pPr algn="just"/>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is Business Intelligence Software That Helps People See And Understand Their Data. Transform Data into Actionable Insights with </a:t>
            </a:r>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Get Your Free Trial Now! Interactive Reports. Drag &amp; Drop. Free Training. Fast &amp; Simple Analytics.</a:t>
            </a:r>
            <a:endParaRPr lang="en-IN" sz="28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619" y="-73259"/>
            <a:ext cx="3930100" cy="2501817"/>
          </a:xfrm>
          <a:prstGeom prst="rect">
            <a:avLst/>
          </a:prstGeom>
        </p:spPr>
      </p:pic>
    </p:spTree>
    <p:extLst>
      <p:ext uri="{BB962C8B-B14F-4D97-AF65-F5344CB8AC3E}">
        <p14:creationId xmlns:p14="http://schemas.microsoft.com/office/powerpoint/2010/main" val="36447968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399" y="568692"/>
            <a:ext cx="8911687" cy="678217"/>
          </a:xfrm>
        </p:spPr>
        <p:txBody>
          <a:bodyPr>
            <a:noAutofit/>
          </a:bodyPr>
          <a:lstStyle/>
          <a:p>
            <a:r>
              <a:rPr lang="en-US" sz="4400" b="1" dirty="0" smtClean="0">
                <a:latin typeface="Algerian" panose="04020705040A02060702" pitchFamily="82" charset="0"/>
                <a:cs typeface="Calibri" panose="020F0502020204030204" pitchFamily="34" charset="0"/>
              </a:rPr>
              <a:t>import data to tableau</a:t>
            </a:r>
            <a:endParaRPr lang="en-IN" sz="4400"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706235" y="1877291"/>
            <a:ext cx="9917729" cy="2161309"/>
          </a:xfrm>
        </p:spPr>
        <p:txBody>
          <a:bodyPr>
            <a:noAutofit/>
          </a:bodyPr>
          <a:lstStyle/>
          <a:p>
            <a:r>
              <a:rPr lang="en-US" sz="2800" dirty="0">
                <a:latin typeface="Calibri" panose="020F0502020204030204" pitchFamily="34" charset="0"/>
                <a:cs typeface="Calibri" panose="020F0502020204030204" pitchFamily="34" charset="0"/>
              </a:rPr>
              <a:t>Open the Tableau tool.</a:t>
            </a:r>
          </a:p>
          <a:p>
            <a:r>
              <a:rPr lang="en-US" sz="2800" dirty="0">
                <a:latin typeface="Calibri" panose="020F0502020204030204" pitchFamily="34" charset="0"/>
                <a:cs typeface="Calibri" panose="020F0502020204030204" pitchFamily="34" charset="0"/>
              </a:rPr>
              <a:t>Click the “Microsoft Excel” in the “To a file” of “Connect” section, ( Connect -&gt; To a file -&gt; Microsoft Excel.)</a:t>
            </a:r>
          </a:p>
          <a:p>
            <a:r>
              <a:rPr lang="en-US" sz="2800" dirty="0">
                <a:latin typeface="Calibri" panose="020F0502020204030204" pitchFamily="34" charset="0"/>
                <a:cs typeface="Calibri" panose="020F0502020204030204" pitchFamily="34" charset="0"/>
              </a:rPr>
              <a:t>Select an Excel file and open it.</a:t>
            </a:r>
          </a:p>
          <a:p>
            <a:r>
              <a:rPr lang="en-US" sz="2800" dirty="0">
                <a:latin typeface="Calibri" panose="020F0502020204030204" pitchFamily="34" charset="0"/>
                <a:cs typeface="Calibri" panose="020F0502020204030204" pitchFamily="34" charset="0"/>
              </a:rPr>
              <a:t>Here, you will get your dataset (Excel file content) with all sheets it has</a:t>
            </a:r>
            <a:r>
              <a:rPr lang="en-US" sz="2800" dirty="0" smtClean="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37998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708" y="2840182"/>
            <a:ext cx="7361679" cy="3920836"/>
          </a:xfrm>
          <a:prstGeom prst="rect">
            <a:avLst/>
          </a:prstGeom>
        </p:spPr>
      </p:pic>
      <p:pic>
        <p:nvPicPr>
          <p:cNvPr id="3" name="Picture 2"/>
          <p:cNvPicPr>
            <a:picLocks noChangeAspect="1"/>
          </p:cNvPicPr>
          <p:nvPr/>
        </p:nvPicPr>
        <p:blipFill>
          <a:blip r:embed="rId3"/>
          <a:stretch>
            <a:fillRect/>
          </a:stretch>
        </p:blipFill>
        <p:spPr>
          <a:xfrm>
            <a:off x="0" y="1674"/>
            <a:ext cx="3939797" cy="2215054"/>
          </a:xfrm>
          <a:prstGeom prst="rect">
            <a:avLst/>
          </a:prstGeom>
        </p:spPr>
      </p:pic>
      <p:sp>
        <p:nvSpPr>
          <p:cNvPr id="4" name="Down Arrow 3"/>
          <p:cNvSpPr/>
          <p:nvPr/>
        </p:nvSpPr>
        <p:spPr>
          <a:xfrm rot="18830180" flipH="1">
            <a:off x="3923316" y="2099776"/>
            <a:ext cx="765359" cy="801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27846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540" y="540983"/>
            <a:ext cx="8911687" cy="844472"/>
          </a:xfrm>
        </p:spPr>
        <p:txBody>
          <a:bodyPr>
            <a:normAutofit/>
          </a:bodyPr>
          <a:lstStyle/>
          <a:p>
            <a:r>
              <a:rPr lang="en-US" sz="4400" b="1" dirty="0" smtClean="0">
                <a:latin typeface="Algerian" panose="04020705040A02060702" pitchFamily="82" charset="0"/>
              </a:rPr>
              <a:t>Tableau dashboard</a:t>
            </a:r>
            <a:endParaRPr lang="en-IN" sz="4400" b="1" dirty="0">
              <a:latin typeface="Algerian" panose="04020705040A02060702" pitchFamily="82" charset="0"/>
            </a:endParaRPr>
          </a:p>
        </p:txBody>
      </p:sp>
      <p:sp>
        <p:nvSpPr>
          <p:cNvPr id="3" name="Content Placeholder 2"/>
          <p:cNvSpPr>
            <a:spLocks noGrp="1"/>
          </p:cNvSpPr>
          <p:nvPr>
            <p:ph idx="1"/>
          </p:nvPr>
        </p:nvSpPr>
        <p:spPr>
          <a:xfrm>
            <a:off x="1744085" y="1905000"/>
            <a:ext cx="9796752" cy="3777622"/>
          </a:xfrm>
        </p:spPr>
        <p:txBody>
          <a:bodyPr>
            <a:normAutofit/>
          </a:bodyPr>
          <a:lstStyle/>
          <a:p>
            <a:pPr algn="just"/>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is Business Intelligence Software That Helps People See And Understand Their Data. Transform Data into Actionable Insights with </a:t>
            </a:r>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Get Your Free Trial Now! Free Training. Fast &amp; Simple Analytics. Free Trial. Connect Data Sources. Data Cleaning.</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0504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64164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20089" y="533727"/>
            <a:ext cx="387714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135725" y="651818"/>
            <a:ext cx="8911687" cy="678217"/>
          </a:xfrm>
        </p:spPr>
        <p:txBody>
          <a:bodyPr/>
          <a:lstStyle/>
          <a:p>
            <a:r>
              <a:rPr lang="en-US" b="1" dirty="0">
                <a:latin typeface="Algerian" panose="04020705040A02060702" pitchFamily="82" charset="0"/>
              </a:rPr>
              <a:t>Suggestions</a:t>
            </a:r>
            <a:endParaRPr lang="en-IN" dirty="0"/>
          </a:p>
        </p:txBody>
      </p:sp>
      <p:sp>
        <p:nvSpPr>
          <p:cNvPr id="3" name="Content Placeholder 2"/>
          <p:cNvSpPr>
            <a:spLocks noGrp="1"/>
          </p:cNvSpPr>
          <p:nvPr>
            <p:ph idx="1"/>
          </p:nvPr>
        </p:nvSpPr>
        <p:spPr>
          <a:xfrm>
            <a:off x="1720089" y="1836153"/>
            <a:ext cx="10291802" cy="5334001"/>
          </a:xfrm>
        </p:spPr>
        <p:txBody>
          <a:bodyPr>
            <a:noAutofit/>
          </a:bodyPr>
          <a:lstStyle/>
          <a:p>
            <a:pPr algn="just"/>
            <a:r>
              <a:rPr lang="en-US" sz="1900" dirty="0">
                <a:latin typeface="Calibri" panose="020F0502020204030204" pitchFamily="34" charset="0"/>
                <a:cs typeface="Calibri" panose="020F0502020204030204" pitchFamily="34" charset="0"/>
              </a:rPr>
              <a:t>We </a:t>
            </a:r>
            <a:r>
              <a:rPr lang="en-US" sz="1900" dirty="0" smtClean="0">
                <a:latin typeface="Calibri" panose="020F0502020204030204" pitchFamily="34" charset="0"/>
                <a:cs typeface="Calibri" panose="020F0502020204030204" pitchFamily="34" charset="0"/>
              </a:rPr>
              <a:t>should </a:t>
            </a:r>
            <a:r>
              <a:rPr lang="en-US" sz="1900" dirty="0">
                <a:latin typeface="Calibri" panose="020F0502020204030204" pitchFamily="34" charset="0"/>
                <a:cs typeface="Calibri" panose="020F0502020204030204" pitchFamily="34" charset="0"/>
              </a:rPr>
              <a:t>introduce some more products for male customers in a way it attracts </a:t>
            </a:r>
            <a:r>
              <a:rPr lang="en-US" sz="1900" dirty="0" smtClean="0">
                <a:latin typeface="Calibri" panose="020F0502020204030204" pitchFamily="34" charset="0"/>
                <a:cs typeface="Calibri" panose="020F0502020204030204" pitchFamily="34" charset="0"/>
              </a:rPr>
              <a:t>them introduce to male because male lower than female.</a:t>
            </a:r>
            <a:endParaRPr lang="en-US" sz="1900" dirty="0">
              <a:latin typeface="Calibri" panose="020F0502020204030204" pitchFamily="34" charset="0"/>
              <a:cs typeface="Calibri" panose="020F0502020204030204" pitchFamily="34" charset="0"/>
            </a:endParaRPr>
          </a:p>
          <a:p>
            <a:pPr algn="just"/>
            <a:r>
              <a:rPr lang="en-US" sz="1900" dirty="0" smtClean="0">
                <a:latin typeface="Calibri" panose="020F0502020204030204" pitchFamily="34" charset="0"/>
                <a:cs typeface="Calibri" panose="020F0502020204030204" pitchFamily="34" charset="0"/>
              </a:rPr>
              <a:t>As </a:t>
            </a:r>
            <a:r>
              <a:rPr lang="en-US" sz="1900" dirty="0">
                <a:latin typeface="Calibri" panose="020F0502020204030204" pitchFamily="34" charset="0"/>
                <a:cs typeface="Calibri" panose="020F0502020204030204" pitchFamily="34" charset="0"/>
              </a:rPr>
              <a:t>per </a:t>
            </a:r>
            <a:r>
              <a:rPr lang="en-US" sz="1900" dirty="0" smtClean="0">
                <a:latin typeface="Calibri" panose="020F0502020204030204" pitchFamily="34" charset="0"/>
                <a:cs typeface="Calibri" panose="020F0502020204030204" pitchFamily="34" charset="0"/>
              </a:rPr>
              <a:t>mode of purchase online is low compare to offline first give some offer to online first we should acquire some online customer after we increase the price.</a:t>
            </a:r>
            <a:endParaRPr lang="en-US" sz="1900" dirty="0">
              <a:latin typeface="Calibri" panose="020F0502020204030204" pitchFamily="34" charset="0"/>
              <a:cs typeface="Calibri" panose="020F0502020204030204" pitchFamily="34" charset="0"/>
            </a:endParaRPr>
          </a:p>
          <a:p>
            <a:pPr algn="just"/>
            <a:r>
              <a:rPr lang="en-US" sz="1900" dirty="0" smtClean="0">
                <a:latin typeface="Calibri" panose="020F0502020204030204" pitchFamily="34" charset="0"/>
                <a:cs typeface="Calibri" panose="020F0502020204030204" pitchFamily="34" charset="0"/>
              </a:rPr>
              <a:t>According age wise 21-30 very high these age obviously  young customers hence we should make some research to try to introduce new modern style which as must attract to young people.</a:t>
            </a:r>
          </a:p>
          <a:p>
            <a:pPr algn="just"/>
            <a:r>
              <a:rPr lang="en-US" sz="1900" dirty="0" smtClean="0">
                <a:latin typeface="Calibri" panose="020F0502020204030204" pitchFamily="34" charset="0"/>
                <a:cs typeface="Calibri" panose="020F0502020204030204" pitchFamily="34" charset="0"/>
              </a:rPr>
              <a:t>According product type mountain cycle sold very low give some advertisement to hills area and some interior village than we can definitely increase sales and it helps to gaining new customers.</a:t>
            </a:r>
          </a:p>
          <a:p>
            <a:pPr algn="just"/>
            <a:r>
              <a:rPr lang="en-US" sz="1900" dirty="0" smtClean="0">
                <a:latin typeface="Calibri" panose="020F0502020204030204" pitchFamily="34" charset="0"/>
                <a:cs typeface="Calibri" panose="020F0502020204030204" pitchFamily="34" charset="0"/>
              </a:rPr>
              <a:t>Product classes we are selling three types High, medium and low. Low level product sold minimum quantity so we need some changes to low level product first we capture the market then we slowly increase the price.</a:t>
            </a:r>
          </a:p>
          <a:p>
            <a:pPr algn="just"/>
            <a:r>
              <a:rPr lang="en-US" sz="1900" dirty="0" smtClean="0">
                <a:latin typeface="Calibri" panose="020F0502020204030204" pitchFamily="34" charset="0"/>
                <a:cs typeface="Calibri" panose="020F0502020204030204" pitchFamily="34" charset="0"/>
              </a:rPr>
              <a:t>As per this research we give some important weareA2B, </a:t>
            </a:r>
            <a:r>
              <a:rPr lang="en-US" sz="1900" dirty="0" err="1" smtClean="0">
                <a:latin typeface="Calibri" panose="020F0502020204030204" pitchFamily="34" charset="0"/>
                <a:cs typeface="Calibri" panose="020F0502020204030204" pitchFamily="34" charset="0"/>
              </a:rPr>
              <a:t>norco</a:t>
            </a:r>
            <a:r>
              <a:rPr lang="en-US" sz="1900" dirty="0" smtClean="0">
                <a:latin typeface="Calibri" panose="020F0502020204030204" pitchFamily="34" charset="0"/>
                <a:cs typeface="Calibri" panose="020F0502020204030204" pitchFamily="34" charset="0"/>
              </a:rPr>
              <a:t> bicycles and ohm cycles.</a:t>
            </a:r>
          </a:p>
          <a:p>
            <a:pPr algn="just"/>
            <a:r>
              <a:rPr lang="en-US" sz="1900" dirty="0" smtClean="0">
                <a:latin typeface="Calibri" panose="020F0502020204030204" pitchFamily="34" charset="0"/>
                <a:cs typeface="Calibri" panose="020F0502020204030204" pitchFamily="34" charset="0"/>
              </a:rPr>
              <a:t>According to customer’s job category our product capture only some middle class customer we bring some invention to our product to attract to rich people .</a:t>
            </a:r>
          </a:p>
          <a:p>
            <a:pPr marL="0" indent="0" algn="just">
              <a:buNone/>
            </a:pPr>
            <a:endParaRPr lang="en-IN" sz="19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47564" y="145699"/>
            <a:ext cx="1709448" cy="1690454"/>
          </a:xfrm>
          <a:prstGeom prst="rect">
            <a:avLst/>
          </a:prstGeom>
          <a:noFill/>
          <a:ln>
            <a:noFill/>
          </a:ln>
        </p:spPr>
      </p:pic>
    </p:spTree>
    <p:extLst>
      <p:ext uri="{BB962C8B-B14F-4D97-AF65-F5344CB8AC3E}">
        <p14:creationId xmlns:p14="http://schemas.microsoft.com/office/powerpoint/2010/main" val="33569668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746250" y="776288"/>
            <a:ext cx="9758363" cy="5135562"/>
          </a:xfrm>
        </p:spPr>
        <p:txBody>
          <a:bodyPr>
            <a:normAutofit fontScale="97500"/>
          </a:bodyPr>
          <a:lstStyle/>
          <a:p>
            <a:pPr algn="just"/>
            <a:r>
              <a:rPr lang="en-US" dirty="0" smtClean="0">
                <a:latin typeface="Calibri" panose="020F0502020204030204" pitchFamily="34" charset="0"/>
                <a:cs typeface="Calibri" panose="020F0502020204030204" pitchFamily="34" charset="0"/>
              </a:rPr>
              <a:t>We should give important to advertisement and give </a:t>
            </a:r>
            <a:r>
              <a:rPr lang="en-US" dirty="0">
                <a:latin typeface="Calibri" panose="020F0502020204030204" pitchFamily="34" charset="0"/>
                <a:cs typeface="Calibri" panose="020F0502020204030204" pitchFamily="34" charset="0"/>
              </a:rPr>
              <a:t>s</a:t>
            </a:r>
            <a:r>
              <a:rPr lang="en-US" dirty="0" smtClean="0">
                <a:latin typeface="Calibri" panose="020F0502020204030204" pitchFamily="34" charset="0"/>
                <a:cs typeface="Calibri" panose="020F0502020204030204" pitchFamily="34" charset="0"/>
              </a:rPr>
              <a:t>ome offers to attract to customer first gain customer after we increase price and we can easily capture the potentials customers.</a:t>
            </a:r>
          </a:p>
          <a:p>
            <a:pPr algn="just"/>
            <a:r>
              <a:rPr lang="en-US" dirty="0" smtClean="0">
                <a:latin typeface="Calibri" panose="020F0502020204030204" pitchFamily="34" charset="0"/>
                <a:cs typeface="Calibri" panose="020F0502020204030204" pitchFamily="34" charset="0"/>
              </a:rPr>
              <a:t>We make some marketing some strategies these are attract urban areas and especially village areas , hills and those are living near by mountain areas. Because mountain people mostly some middle class people our product should attract those particular people then we attaining more profit. </a:t>
            </a:r>
            <a:endParaRPr lang="en-IN" dirty="0"/>
          </a:p>
        </p:txBody>
      </p:sp>
    </p:spTree>
    <p:extLst>
      <p:ext uri="{BB962C8B-B14F-4D97-AF65-F5344CB8AC3E}">
        <p14:creationId xmlns:p14="http://schemas.microsoft.com/office/powerpoint/2010/main" val="8733944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64668" y="502228"/>
            <a:ext cx="378016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75504" y="613392"/>
            <a:ext cx="8911687" cy="692072"/>
          </a:xfrm>
        </p:spPr>
        <p:txBody>
          <a:bodyPr>
            <a:noAutofit/>
          </a:bodyPr>
          <a:lstStyle/>
          <a:p>
            <a:r>
              <a:rPr lang="en-US" sz="4000" b="1" dirty="0">
                <a:latin typeface="Algerian" panose="04020705040A02060702" pitchFamily="82" charset="0"/>
              </a:rPr>
              <a:t>Advantages</a:t>
            </a:r>
            <a:endParaRPr lang="en-IN" sz="4000" dirty="0"/>
          </a:p>
        </p:txBody>
      </p:sp>
      <p:sp>
        <p:nvSpPr>
          <p:cNvPr id="3" name="Content Placeholder 2"/>
          <p:cNvSpPr>
            <a:spLocks noGrp="1"/>
          </p:cNvSpPr>
          <p:nvPr>
            <p:ph idx="1"/>
          </p:nvPr>
        </p:nvSpPr>
        <p:spPr>
          <a:xfrm>
            <a:off x="1664668" y="1503218"/>
            <a:ext cx="10250240" cy="3777622"/>
          </a:xfrm>
        </p:spPr>
        <p:txBody>
          <a:bodyPr>
            <a:noAutofit/>
          </a:bodyPr>
          <a:lstStyle/>
          <a:p>
            <a:r>
              <a:rPr lang="en-US" sz="2000" dirty="0">
                <a:latin typeface="Calibri" panose="020F0502020204030204" pitchFamily="34" charset="0"/>
                <a:cs typeface="Calibri" panose="020F0502020204030204" pitchFamily="34" charset="0"/>
              </a:rPr>
              <a:t>According to gender wise we can give more important to Male customers in order to increase our sales.</a:t>
            </a:r>
          </a:p>
          <a:p>
            <a:r>
              <a:rPr lang="en-US" sz="2000" dirty="0">
                <a:latin typeface="Calibri" panose="020F0502020204030204" pitchFamily="34" charset="0"/>
                <a:cs typeface="Calibri" panose="020F0502020204030204" pitchFamily="34" charset="0"/>
              </a:rPr>
              <a:t>So that we can gain more </a:t>
            </a:r>
            <a:r>
              <a:rPr lang="en-US" sz="2000" dirty="0" smtClean="0">
                <a:latin typeface="Calibri" panose="020F0502020204030204" pitchFamily="34" charset="0"/>
                <a:cs typeface="Calibri" panose="020F0502020204030204" pitchFamily="34" charset="0"/>
              </a:rPr>
              <a:t>males to be become </a:t>
            </a:r>
            <a:r>
              <a:rPr lang="en-US" sz="2000" dirty="0">
                <a:latin typeface="Calibri" panose="020F0502020204030204" pitchFamily="34" charset="0"/>
                <a:cs typeface="Calibri" panose="020F0502020204030204" pitchFamily="34" charset="0"/>
              </a:rPr>
              <a:t>new customers.</a:t>
            </a:r>
          </a:p>
          <a:p>
            <a:r>
              <a:rPr lang="en-US" sz="2000" dirty="0">
                <a:latin typeface="Calibri" panose="020F0502020204030204" pitchFamily="34" charset="0"/>
                <a:cs typeface="Calibri" panose="020F0502020204030204" pitchFamily="34" charset="0"/>
              </a:rPr>
              <a:t>By giving some price offers it will automatically help us to acquire new customers and retain the existing customers.</a:t>
            </a:r>
          </a:p>
          <a:p>
            <a:r>
              <a:rPr lang="en-US" sz="2000" dirty="0">
                <a:latin typeface="Calibri" panose="020F0502020204030204" pitchFamily="34" charset="0"/>
                <a:cs typeface="Calibri" panose="020F0502020204030204" pitchFamily="34" charset="0"/>
              </a:rPr>
              <a:t>When we focus more on </a:t>
            </a:r>
            <a:r>
              <a:rPr lang="en-US" sz="2000" dirty="0" smtClean="0">
                <a:latin typeface="Calibri" panose="020F0502020204030204" pitchFamily="34" charset="0"/>
                <a:cs typeface="Calibri" panose="020F0502020204030204" pitchFamily="34" charset="0"/>
              </a:rPr>
              <a:t>some hills station areas and near by mountain areas , </a:t>
            </a:r>
            <a:r>
              <a:rPr lang="en-US" sz="2000" dirty="0">
                <a:latin typeface="Calibri" panose="020F0502020204030204" pitchFamily="34" charset="0"/>
                <a:cs typeface="Calibri" panose="020F0502020204030204" pitchFamily="34" charset="0"/>
              </a:rPr>
              <a:t>there is high chance to </a:t>
            </a:r>
            <a:r>
              <a:rPr lang="en-US" sz="2000" dirty="0" smtClean="0">
                <a:latin typeface="Calibri" panose="020F0502020204030204" pitchFamily="34" charset="0"/>
                <a:cs typeface="Calibri" panose="020F0502020204030204" pitchFamily="34" charset="0"/>
              </a:rPr>
              <a:t>attain new customers.</a:t>
            </a:r>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Whenever we focus on age 21-30 customers once we capture them after we more chance to buy again for their children and family members.</a:t>
            </a:r>
          </a:p>
          <a:p>
            <a:r>
              <a:rPr lang="en-US" sz="2000" dirty="0" smtClean="0">
                <a:latin typeface="Calibri" panose="020F0502020204030204" pitchFamily="34" charset="0"/>
                <a:cs typeface="Calibri" panose="020F0502020204030204" pitchFamily="34" charset="0"/>
              </a:rPr>
              <a:t>This tactics to help retain the existing customers.</a:t>
            </a:r>
          </a:p>
          <a:p>
            <a:r>
              <a:rPr lang="en-US" sz="2000" dirty="0" smtClean="0">
                <a:latin typeface="Calibri" panose="020F0502020204030204" pitchFamily="34" charset="0"/>
                <a:cs typeface="Calibri" panose="020F0502020204030204" pitchFamily="34" charset="0"/>
              </a:rPr>
              <a:t>While we offering to online customers this help to focus on new sales.</a:t>
            </a:r>
          </a:p>
          <a:p>
            <a:r>
              <a:rPr lang="en-US" sz="2000" dirty="0" smtClean="0">
                <a:latin typeface="Calibri" panose="020F0502020204030204" pitchFamily="34" charset="0"/>
                <a:cs typeface="Calibri" panose="020F0502020204030204" pitchFamily="34" charset="0"/>
              </a:rPr>
              <a:t>We should introduce cycles for exercises product these product may be capture the some upper middle class customers and even we attain rich customers.</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440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88742" y="327546"/>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752292" y="522191"/>
            <a:ext cx="4108126" cy="1280890"/>
          </a:xfrm>
        </p:spPr>
        <p:txBody>
          <a:bodyPr/>
          <a:lstStyle/>
          <a:p>
            <a:r>
              <a:rPr lang="en-US" b="1" dirty="0" smtClean="0">
                <a:latin typeface="Algerian" panose="04020705040A02060702" pitchFamily="82" charset="0"/>
              </a:rPr>
              <a:t>MS Excel</a:t>
            </a:r>
            <a:endParaRPr lang="en-IN" b="1" dirty="0">
              <a:latin typeface="Algerian" panose="04020705040A02060702" pitchFamily="82" charset="0"/>
            </a:endParaRPr>
          </a:p>
        </p:txBody>
      </p:sp>
      <p:sp>
        <p:nvSpPr>
          <p:cNvPr id="3" name="Content Placeholder 2"/>
          <p:cNvSpPr>
            <a:spLocks noGrp="1"/>
          </p:cNvSpPr>
          <p:nvPr>
            <p:ph idx="1"/>
          </p:nvPr>
        </p:nvSpPr>
        <p:spPr>
          <a:xfrm>
            <a:off x="1850201" y="2109302"/>
            <a:ext cx="9912308" cy="3777622"/>
          </a:xfrm>
        </p:spPr>
        <p:txBody>
          <a:bodyPr>
            <a:normAutofit/>
          </a:bodyPr>
          <a:lstStyle/>
          <a:p>
            <a:pPr algn="just"/>
            <a:r>
              <a:rPr lang="en-US" sz="2400" dirty="0">
                <a:latin typeface="Calibri" panose="020F0502020204030204" pitchFamily="34" charset="0"/>
                <a:cs typeface="Calibri" panose="020F0502020204030204" pitchFamily="34" charset="0"/>
              </a:rPr>
              <a:t>Microsoft Excel is a popular spreadsheet software program for business. It's used for data entry and management, charts and graphs, and project management. You can format, organize, visualize, and calculate data with this tool</a:t>
            </a:r>
            <a:r>
              <a:rPr lang="en-US" sz="2400" dirty="0" smtClean="0">
                <a:latin typeface="Calibri" panose="020F0502020204030204" pitchFamily="34" charset="0"/>
                <a:cs typeface="Calibri" panose="020F0502020204030204" pitchFamily="34" charset="0"/>
              </a:rPr>
              <a:t>.</a:t>
            </a:r>
          </a:p>
          <a:p>
            <a:pPr algn="just"/>
            <a:endParaRPr lang="en-US"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5914" y="143427"/>
            <a:ext cx="1659654" cy="1659654"/>
          </a:xfrm>
          <a:prstGeom prst="rect">
            <a:avLst/>
          </a:prstGeom>
        </p:spPr>
      </p:pic>
    </p:spTree>
    <p:extLst>
      <p:ext uri="{BB962C8B-B14F-4D97-AF65-F5344CB8AC3E}">
        <p14:creationId xmlns:p14="http://schemas.microsoft.com/office/powerpoint/2010/main" val="1427118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64668" y="516082"/>
            <a:ext cx="411267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61653" y="624110"/>
            <a:ext cx="8911687" cy="1280890"/>
          </a:xfrm>
        </p:spPr>
        <p:txBody>
          <a:bodyPr/>
          <a:lstStyle/>
          <a:p>
            <a:r>
              <a:rPr lang="en-US" b="1" dirty="0">
                <a:latin typeface="Algerian" panose="04020705040A02060702" pitchFamily="82" charset="0"/>
              </a:rPr>
              <a:t>Disadvantages</a:t>
            </a:r>
            <a:endParaRPr lang="en-IN" dirty="0"/>
          </a:p>
        </p:txBody>
      </p:sp>
      <p:sp>
        <p:nvSpPr>
          <p:cNvPr id="3" name="Content Placeholder 2"/>
          <p:cNvSpPr>
            <a:spLocks noGrp="1"/>
          </p:cNvSpPr>
          <p:nvPr>
            <p:ph idx="1"/>
          </p:nvPr>
        </p:nvSpPr>
        <p:spPr>
          <a:xfrm>
            <a:off x="1761652" y="1905000"/>
            <a:ext cx="10070129" cy="3777622"/>
          </a:xfrm>
        </p:spPr>
        <p:txBody>
          <a:bodyPr/>
          <a:lstStyle/>
          <a:p>
            <a:r>
              <a:rPr lang="en-US" dirty="0">
                <a:latin typeface="Times New Roman" panose="02020603050405020304" pitchFamily="18" charset="0"/>
                <a:cs typeface="Times New Roman" panose="02020603050405020304" pitchFamily="18" charset="0"/>
              </a:rPr>
              <a:t>There is chance to decrease our revenue incase if we give more offers to the customers.</a:t>
            </a:r>
          </a:p>
          <a:p>
            <a:r>
              <a:rPr lang="en-US" dirty="0">
                <a:latin typeface="Times New Roman" panose="02020603050405020304" pitchFamily="18" charset="0"/>
                <a:cs typeface="Times New Roman" panose="02020603050405020304" pitchFamily="18" charset="0"/>
              </a:rPr>
              <a:t>May be expenditure increase during sales promotion.</a:t>
            </a:r>
          </a:p>
          <a:p>
            <a:r>
              <a:rPr lang="en-US" dirty="0">
                <a:latin typeface="Times New Roman" panose="02020603050405020304" pitchFamily="18" charset="0"/>
                <a:cs typeface="Times New Roman" panose="02020603050405020304" pitchFamily="18" charset="0"/>
              </a:rPr>
              <a:t>Whenever we focus on some particular </a:t>
            </a:r>
            <a:r>
              <a:rPr lang="en-US" dirty="0" smtClean="0">
                <a:latin typeface="Times New Roman" panose="02020603050405020304" pitchFamily="18" charset="0"/>
                <a:cs typeface="Times New Roman" panose="02020603050405020304" pitchFamily="18" charset="0"/>
              </a:rPr>
              <a:t>customers </a:t>
            </a:r>
            <a:r>
              <a:rPr lang="en-US" dirty="0">
                <a:latin typeface="Times New Roman" panose="02020603050405020304" pitchFamily="18" charset="0"/>
                <a:cs typeface="Times New Roman" panose="02020603050405020304" pitchFamily="18" charset="0"/>
              </a:rPr>
              <a:t>it may affect on other </a:t>
            </a:r>
            <a:r>
              <a:rPr lang="en-US" dirty="0" smtClean="0">
                <a:latin typeface="Times New Roman" panose="02020603050405020304" pitchFamily="18" charset="0"/>
                <a:cs typeface="Times New Roman" panose="02020603050405020304" pitchFamily="18" charset="0"/>
              </a:rPr>
              <a:t>types customers </a:t>
            </a:r>
            <a:r>
              <a:rPr lang="en-US" dirty="0">
                <a:latin typeface="Times New Roman" panose="02020603050405020304" pitchFamily="18" charset="0"/>
                <a:cs typeface="Times New Roman" panose="02020603050405020304" pitchFamily="18" charset="0"/>
              </a:rPr>
              <a:t>or our concentration may decrease on other </a:t>
            </a:r>
            <a:r>
              <a:rPr lang="en-US" dirty="0" smtClean="0">
                <a:latin typeface="Times New Roman" panose="02020603050405020304" pitchFamily="18" charset="0"/>
                <a:cs typeface="Times New Roman" panose="02020603050405020304" pitchFamily="18" charset="0"/>
              </a:rPr>
              <a:t>existing customers. </a:t>
            </a: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638976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78522" y="516082"/>
            <a:ext cx="2907333"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678522" y="624110"/>
            <a:ext cx="8911687" cy="1280890"/>
          </a:xfrm>
        </p:spPr>
        <p:txBody>
          <a:bodyPr/>
          <a:lstStyle/>
          <a:p>
            <a:r>
              <a:rPr lang="en-US" b="1" dirty="0">
                <a:solidFill>
                  <a:schemeClr val="tx1">
                    <a:lumMod val="95000"/>
                    <a:lumOff val="5000"/>
                  </a:schemeClr>
                </a:solidFill>
                <a:latin typeface="Algerian" panose="04020705040A02060702" pitchFamily="82" charset="0"/>
              </a:rPr>
              <a:t>conclusion</a:t>
            </a:r>
            <a:endParaRPr lang="en-IN" dirty="0">
              <a:solidFill>
                <a:schemeClr val="tx1">
                  <a:lumMod val="95000"/>
                  <a:lumOff val="5000"/>
                </a:schemeClr>
              </a:solidFill>
            </a:endParaRPr>
          </a:p>
        </p:txBody>
      </p:sp>
      <p:sp>
        <p:nvSpPr>
          <p:cNvPr id="3" name="Content Placeholder 2"/>
          <p:cNvSpPr>
            <a:spLocks noGrp="1"/>
          </p:cNvSpPr>
          <p:nvPr>
            <p:ph idx="1"/>
          </p:nvPr>
        </p:nvSpPr>
        <p:spPr>
          <a:xfrm>
            <a:off x="1429139" y="1752600"/>
            <a:ext cx="10388787" cy="3777622"/>
          </a:xfrm>
        </p:spPr>
        <p:txBody>
          <a:bodyPr>
            <a:noAutofit/>
          </a:bodyPr>
          <a:lstStyle/>
          <a:p>
            <a:r>
              <a:rPr lang="en-US" sz="2300" dirty="0">
                <a:latin typeface="Calibri" panose="020F0502020204030204" pitchFamily="34" charset="0"/>
                <a:cs typeface="Calibri" panose="020F0502020204030204" pitchFamily="34" charset="0"/>
              </a:rPr>
              <a:t>This project aims to increase the level of sales and find out where is lack and when is lack thorough the analysis of massive data. This is the first report written on data, and it will not be the last. This project given the major attention to growth the sales and revenue. This project more help to introduce to new things to our industry. This final section begins by summarizing some of the key conclusions from the project. It then provides a few additional concluding remarks. The project that led to this report reached the following.</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This project is of  new strategy for increase revenue.</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we focus on customer by Gender wise and </a:t>
            </a:r>
            <a:r>
              <a:rPr lang="en-US" sz="2300" dirty="0" smtClean="0">
                <a:latin typeface="Calibri" panose="020F0502020204030204" pitchFamily="34" charset="0"/>
                <a:cs typeface="Calibri" panose="020F0502020204030204" pitchFamily="34" charset="0"/>
              </a:rPr>
              <a:t>product wise</a:t>
            </a:r>
            <a:r>
              <a:rPr lang="en-IN" sz="2300" dirty="0">
                <a:latin typeface="Calibri" panose="020F0502020204030204" pitchFamily="34" charset="0"/>
                <a:cs typeface="Calibri" panose="020F0502020204030204" pitchFamily="34" charset="0"/>
              </a:rPr>
              <a:t/>
            </a:r>
            <a:br>
              <a:rPr lang="en-IN" sz="2300" dirty="0">
                <a:latin typeface="Calibri" panose="020F0502020204030204" pitchFamily="34" charset="0"/>
                <a:cs typeface="Calibri" panose="020F0502020204030204" pitchFamily="34" charset="0"/>
              </a:rPr>
            </a:br>
            <a:r>
              <a:rPr lang="en-IN" sz="2300" dirty="0">
                <a:latin typeface="Calibri" panose="020F0502020204030204" pitchFamily="34" charset="0"/>
                <a:cs typeface="Calibri" panose="020F0502020204030204" pitchFamily="34" charset="0"/>
              </a:rPr>
              <a:t>         Give additional important to </a:t>
            </a:r>
            <a:r>
              <a:rPr lang="en-IN" sz="2300" dirty="0" smtClean="0">
                <a:latin typeface="Calibri" panose="020F0502020204030204" pitchFamily="34" charset="0"/>
                <a:cs typeface="Calibri" panose="020F0502020204030204" pitchFamily="34" charset="0"/>
              </a:rPr>
              <a:t>geographical</a:t>
            </a:r>
            <a:r>
              <a:rPr lang="en-IN" sz="2300" dirty="0">
                <a:latin typeface="Calibri" panose="020F0502020204030204" pitchFamily="34" charset="0"/>
                <a:cs typeface="Calibri" panose="020F0502020204030204" pitchFamily="34" charset="0"/>
              </a:rPr>
              <a:t/>
            </a:r>
            <a:br>
              <a:rPr lang="en-IN" sz="2300" dirty="0">
                <a:latin typeface="Calibri" panose="020F0502020204030204" pitchFamily="34" charset="0"/>
                <a:cs typeface="Calibri" panose="020F0502020204030204" pitchFamily="34" charset="0"/>
              </a:rPr>
            </a:br>
            <a:r>
              <a:rPr lang="en-IN" sz="2300" dirty="0">
                <a:latin typeface="Calibri" panose="020F0502020204030204" pitchFamily="34" charset="0"/>
                <a:cs typeface="Calibri" panose="020F0502020204030204" pitchFamily="34" charset="0"/>
              </a:rPr>
              <a:t>         This project helps to gain new customers and retain the existing customers.</a:t>
            </a:r>
            <a:endParaRPr lang="en-US" sz="2300" dirty="0">
              <a:latin typeface="Calibri" panose="020F0502020204030204" pitchFamily="34" charset="0"/>
              <a:cs typeface="Calibri" panose="020F0502020204030204" pitchFamily="34" charset="0"/>
            </a:endParaRPr>
          </a:p>
          <a:p>
            <a:endParaRPr lang="en-IN"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43096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000902">
            <a:off x="1321376" y="2509513"/>
            <a:ext cx="10495566" cy="1280890"/>
          </a:xfrm>
        </p:spPr>
        <p:txBody>
          <a:bodyPr>
            <a:noAutofit/>
          </a:bodyPr>
          <a:lstStyle/>
          <a:p>
            <a:r>
              <a:rPr lang="en-US" sz="11500" dirty="0">
                <a:solidFill>
                  <a:schemeClr val="accent6">
                    <a:lumMod val="50000"/>
                  </a:schemeClr>
                </a:solidFill>
                <a:latin typeface="Algerian" panose="04020705040A02060702" pitchFamily="82" charset="0"/>
              </a:rPr>
              <a:t>Thanking you</a:t>
            </a:r>
            <a:endParaRPr lang="en-IN" sz="4400" dirty="0"/>
          </a:p>
        </p:txBody>
      </p:sp>
    </p:spTree>
    <p:extLst>
      <p:ext uri="{BB962C8B-B14F-4D97-AF65-F5344CB8AC3E}">
        <p14:creationId xmlns:p14="http://schemas.microsoft.com/office/powerpoint/2010/main" val="2460608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1318" y="557974"/>
            <a:ext cx="4321556"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79021" y="679528"/>
            <a:ext cx="8911687" cy="1280890"/>
          </a:xfrm>
        </p:spPr>
        <p:txBody>
          <a:bodyPr/>
          <a:lstStyle/>
          <a:p>
            <a:r>
              <a:rPr lang="en-US" b="1" dirty="0" smtClean="0">
                <a:latin typeface="Algerian" panose="04020705040A02060702" pitchFamily="82" charset="0"/>
                <a:cs typeface="Calibri" panose="020F0502020204030204" pitchFamily="34" charset="0"/>
              </a:rPr>
              <a:t>Data Cleansing</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385454" y="1752601"/>
            <a:ext cx="10382394" cy="3777622"/>
          </a:xfrm>
        </p:spPr>
        <p:txBody>
          <a:bodyPr>
            <a:normAutofit/>
          </a:bodyPr>
          <a:lstStyle/>
          <a:p>
            <a:pPr algn="just"/>
            <a:r>
              <a:rPr lang="en-US" sz="2400" dirty="0">
                <a:latin typeface="Calibri" panose="020F0502020204030204" pitchFamily="34" charset="0"/>
                <a:cs typeface="Calibri" panose="020F0502020204030204" pitchFamily="34" charset="0"/>
              </a:rPr>
              <a:t>Data cleansing, also referred to as data cleaning or data scrubbing, is the process of fixing incorrect, incomplete, duplicate or otherwise erroneous data in a data set. It involves identifying data errors and then changing, updating or removing data to correct them. Data cleansing improves data </a:t>
            </a:r>
            <a:r>
              <a:rPr lang="en-US" sz="2400" dirty="0" smtClean="0">
                <a:latin typeface="Calibri" panose="020F0502020204030204" pitchFamily="34" charset="0"/>
                <a:cs typeface="Calibri" panose="020F0502020204030204" pitchFamily="34" charset="0"/>
              </a:rPr>
              <a:t>quality</a:t>
            </a:r>
            <a:r>
              <a:rPr lang="en-US" sz="2400" dirty="0">
                <a:latin typeface="Calibri" panose="020F0502020204030204" pitchFamily="34" charset="0"/>
                <a:cs typeface="Calibri" panose="020F0502020204030204" pitchFamily="34" charset="0"/>
              </a:rPr>
              <a:t> and helps provide more accurate, consistent and reliable information for decision-making in an organization.</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5163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582" y="457199"/>
            <a:ext cx="9005454" cy="6220691"/>
          </a:xfrm>
          <a:prstGeom prst="rect">
            <a:avLst/>
          </a:prstGeom>
        </p:spPr>
      </p:pic>
    </p:spTree>
    <p:extLst>
      <p:ext uri="{BB962C8B-B14F-4D97-AF65-F5344CB8AC3E}">
        <p14:creationId xmlns:p14="http://schemas.microsoft.com/office/powerpoint/2010/main" val="2974974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554</TotalTime>
  <Words>2288</Words>
  <Application>Microsoft Office PowerPoint</Application>
  <PresentationFormat>Widescreen</PresentationFormat>
  <Paragraphs>339</Paragraphs>
  <Slides>72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Algerian</vt:lpstr>
      <vt:lpstr>Arial</vt:lpstr>
      <vt:lpstr>Arial</vt:lpstr>
      <vt:lpstr>Calibri</vt:lpstr>
      <vt:lpstr>Californian FB</vt:lpstr>
      <vt:lpstr>Century Gothic</vt:lpstr>
      <vt:lpstr>Consolas</vt:lpstr>
      <vt:lpstr>Google Sans</vt:lpstr>
      <vt:lpstr>Times New Roman</vt:lpstr>
      <vt:lpstr>Verdana</vt:lpstr>
      <vt:lpstr>Wingdings 3</vt:lpstr>
      <vt:lpstr>Wisp</vt:lpstr>
      <vt:lpstr>Sales Promotion Strategy and Forecasting</vt:lpstr>
      <vt:lpstr>Tables Contents</vt:lpstr>
      <vt:lpstr>Introduction</vt:lpstr>
      <vt:lpstr>Project Scope</vt:lpstr>
      <vt:lpstr>Dataset Brief</vt:lpstr>
      <vt:lpstr>Used Tools</vt:lpstr>
      <vt:lpstr>MS Excel</vt:lpstr>
      <vt:lpstr>Data Cleansing</vt:lpstr>
      <vt:lpstr>PowerPoint Presentation</vt:lpstr>
      <vt:lpstr>DBMS</vt:lpstr>
      <vt:lpstr>PowerPoint Presentation</vt:lpstr>
      <vt:lpstr>rdbms</vt:lpstr>
      <vt:lpstr>PowerPoint Presentation</vt:lpstr>
      <vt:lpstr>Data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Gender wise Profit</vt:lpstr>
      <vt:lpstr>Mode Of Purchase</vt:lpstr>
      <vt:lpstr>Age wise Profit</vt:lpstr>
      <vt:lpstr>Brand Wise Profit</vt:lpstr>
      <vt:lpstr>Product type wise profit</vt:lpstr>
      <vt:lpstr>Product Class wise profit</vt:lpstr>
      <vt:lpstr>Customer’s job category wise profit</vt:lpstr>
      <vt:lpstr>Customer’s wealth segment</vt:lpstr>
      <vt:lpstr>Customer’s own car</vt:lpstr>
      <vt:lpstr>Excel Forecasting</vt:lpstr>
      <vt:lpstr>PowerPoint Presentation</vt:lpstr>
      <vt:lpstr>Excel visualization </vt:lpstr>
      <vt:lpstr>PowerPoint Presentation</vt:lpstr>
      <vt:lpstr>Excel Dashboard</vt:lpstr>
      <vt:lpstr>Excel Slicer</vt:lpstr>
      <vt:lpstr>PowerPoint Presentation</vt:lpstr>
      <vt:lpstr>Excel dash board inter connections</vt:lpstr>
      <vt:lpstr>PowerPoint Presentation</vt:lpstr>
      <vt:lpstr>PowerPoint Presentation</vt:lpstr>
      <vt:lpstr>Microsoft SQL Server</vt:lpstr>
      <vt:lpstr>How to import data from an Excel file to a SQL Server database</vt:lpstr>
      <vt:lpstr>PowerPoint Presentation</vt:lpstr>
      <vt:lpstr>Gender wise profit</vt:lpstr>
      <vt:lpstr>Find out male total</vt:lpstr>
      <vt:lpstr>Top 5 Profit Order by</vt:lpstr>
      <vt:lpstr>Top least 5 profit</vt:lpstr>
      <vt:lpstr>Product Type Wise Profit</vt:lpstr>
      <vt:lpstr>Retrieve more than 100000 profit</vt:lpstr>
      <vt:lpstr>sql aggregate functions</vt:lpstr>
      <vt:lpstr>Machine learning prediction</vt:lpstr>
      <vt:lpstr>Excel Import to python</vt:lpstr>
      <vt:lpstr>PowerPoint Presentation</vt:lpstr>
      <vt:lpstr>PowerPoint Presentation</vt:lpstr>
      <vt:lpstr>Tableau</vt:lpstr>
      <vt:lpstr>import data to tableau</vt:lpstr>
      <vt:lpstr>PowerPoint Presentation</vt:lpstr>
      <vt:lpstr>Tableau dashboard</vt:lpstr>
      <vt:lpstr>PowerPoint Presentation</vt:lpstr>
      <vt:lpstr>Suggestions</vt:lpstr>
      <vt:lpstr>PowerPoint Presentation</vt:lpstr>
      <vt:lpstr>Advantages</vt:lpstr>
      <vt:lpstr>Disadvantages</vt:lpstr>
      <vt:lpstr>conclusion</vt:lpstr>
      <vt:lpstr>Thanking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Promotion Strategy and Forecasting</dc:title>
  <dc:creator>Lenovo</dc:creator>
  <cp:lastModifiedBy>Lenovo</cp:lastModifiedBy>
  <cp:revision>46</cp:revision>
  <dcterms:created xsi:type="dcterms:W3CDTF">2023-11-09T16:07:42Z</dcterms:created>
  <dcterms:modified xsi:type="dcterms:W3CDTF">2023-11-12T12:56:39Z</dcterms:modified>
</cp:coreProperties>
</file>